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805613"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54F"/>
    <a:srgbClr val="D5E767"/>
    <a:srgbClr val="25713D"/>
    <a:srgbClr val="2B7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3" d="100"/>
          <a:sy n="83" d="100"/>
        </p:scale>
        <p:origin x="-91" y="-1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877AED3-40FB-4784-AEB5-026499CC5A93}" type="datetimeFigureOut">
              <a:rPr lang="fr-FR" smtClean="0"/>
              <a:t>03/03/2017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B0C60B-63E2-4666-A942-FA8DA9737172}" type="slidenum">
              <a:rPr lang="fr-FR" smtClean="0"/>
              <a:t>‹N°›</a:t>
            </a:fld>
            <a:endParaRPr lang="fr-FR"/>
          </a:p>
        </p:txBody>
      </p:sp>
    </p:spTree>
    <p:extLst>
      <p:ext uri="{BB962C8B-B14F-4D97-AF65-F5344CB8AC3E}">
        <p14:creationId xmlns:p14="http://schemas.microsoft.com/office/powerpoint/2010/main" val="178750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77AED3-40FB-4784-AEB5-026499CC5A93}" type="datetimeFigureOut">
              <a:rPr lang="fr-FR" smtClean="0"/>
              <a:t>03/03/2017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B0C60B-63E2-4666-A942-FA8DA9737172}" type="slidenum">
              <a:rPr lang="fr-FR" smtClean="0"/>
              <a:t>‹N°›</a:t>
            </a:fld>
            <a:endParaRPr lang="fr-FR"/>
          </a:p>
        </p:txBody>
      </p:sp>
    </p:spTree>
    <p:extLst>
      <p:ext uri="{BB962C8B-B14F-4D97-AF65-F5344CB8AC3E}">
        <p14:creationId xmlns:p14="http://schemas.microsoft.com/office/powerpoint/2010/main" val="30283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77AED3-40FB-4784-AEB5-026499CC5A93}" type="datetimeFigureOut">
              <a:rPr lang="fr-FR" smtClean="0"/>
              <a:t>03/03/2017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B0C60B-63E2-4666-A942-FA8DA9737172}" type="slidenum">
              <a:rPr lang="fr-FR" smtClean="0"/>
              <a:t>‹N°›</a:t>
            </a:fld>
            <a:endParaRPr lang="fr-FR"/>
          </a:p>
        </p:txBody>
      </p:sp>
    </p:spTree>
    <p:extLst>
      <p:ext uri="{BB962C8B-B14F-4D97-AF65-F5344CB8AC3E}">
        <p14:creationId xmlns:p14="http://schemas.microsoft.com/office/powerpoint/2010/main" val="113340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77AED3-40FB-4784-AEB5-026499CC5A93}" type="datetimeFigureOut">
              <a:rPr lang="fr-FR" smtClean="0"/>
              <a:t>03/03/2017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B0C60B-63E2-4666-A942-FA8DA9737172}" type="slidenum">
              <a:rPr lang="fr-FR" smtClean="0"/>
              <a:t>‹N°›</a:t>
            </a:fld>
            <a:endParaRPr lang="fr-FR"/>
          </a:p>
        </p:txBody>
      </p:sp>
    </p:spTree>
    <p:extLst>
      <p:ext uri="{BB962C8B-B14F-4D97-AF65-F5344CB8AC3E}">
        <p14:creationId xmlns:p14="http://schemas.microsoft.com/office/powerpoint/2010/main" val="330001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877AED3-40FB-4784-AEB5-026499CC5A93}" type="datetimeFigureOut">
              <a:rPr lang="fr-FR" smtClean="0"/>
              <a:t>03/03/2017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B0C60B-63E2-4666-A942-FA8DA9737172}" type="slidenum">
              <a:rPr lang="fr-FR" smtClean="0"/>
              <a:t>‹N°›</a:t>
            </a:fld>
            <a:endParaRPr lang="fr-FR"/>
          </a:p>
        </p:txBody>
      </p:sp>
    </p:spTree>
    <p:extLst>
      <p:ext uri="{BB962C8B-B14F-4D97-AF65-F5344CB8AC3E}">
        <p14:creationId xmlns:p14="http://schemas.microsoft.com/office/powerpoint/2010/main" val="32320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877AED3-40FB-4784-AEB5-026499CC5A93}" type="datetimeFigureOut">
              <a:rPr lang="fr-FR" smtClean="0"/>
              <a:t>03/03/2017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B0C60B-63E2-4666-A942-FA8DA9737172}" type="slidenum">
              <a:rPr lang="fr-FR" smtClean="0"/>
              <a:t>‹N°›</a:t>
            </a:fld>
            <a:endParaRPr lang="fr-FR"/>
          </a:p>
        </p:txBody>
      </p:sp>
    </p:spTree>
    <p:extLst>
      <p:ext uri="{BB962C8B-B14F-4D97-AF65-F5344CB8AC3E}">
        <p14:creationId xmlns:p14="http://schemas.microsoft.com/office/powerpoint/2010/main" val="239762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877AED3-40FB-4784-AEB5-026499CC5A93}" type="datetimeFigureOut">
              <a:rPr lang="fr-FR" smtClean="0"/>
              <a:t>03/03/2017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4B0C60B-63E2-4666-A942-FA8DA9737172}" type="slidenum">
              <a:rPr lang="fr-FR" smtClean="0"/>
              <a:t>‹N°›</a:t>
            </a:fld>
            <a:endParaRPr lang="fr-FR"/>
          </a:p>
        </p:txBody>
      </p:sp>
    </p:spTree>
    <p:extLst>
      <p:ext uri="{BB962C8B-B14F-4D97-AF65-F5344CB8AC3E}">
        <p14:creationId xmlns:p14="http://schemas.microsoft.com/office/powerpoint/2010/main" val="314129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877AED3-40FB-4784-AEB5-026499CC5A93}" type="datetimeFigureOut">
              <a:rPr lang="fr-FR" smtClean="0"/>
              <a:t>03/03/2017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4B0C60B-63E2-4666-A942-FA8DA9737172}" type="slidenum">
              <a:rPr lang="fr-FR" smtClean="0"/>
              <a:t>‹N°›</a:t>
            </a:fld>
            <a:endParaRPr lang="fr-FR"/>
          </a:p>
        </p:txBody>
      </p:sp>
    </p:spTree>
    <p:extLst>
      <p:ext uri="{BB962C8B-B14F-4D97-AF65-F5344CB8AC3E}">
        <p14:creationId xmlns:p14="http://schemas.microsoft.com/office/powerpoint/2010/main" val="68982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877AED3-40FB-4784-AEB5-026499CC5A93}" type="datetimeFigureOut">
              <a:rPr lang="fr-FR" smtClean="0"/>
              <a:t>03/03/2017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4B0C60B-63E2-4666-A942-FA8DA9737172}" type="slidenum">
              <a:rPr lang="fr-FR" smtClean="0"/>
              <a:t>‹N°›</a:t>
            </a:fld>
            <a:endParaRPr lang="fr-FR"/>
          </a:p>
        </p:txBody>
      </p:sp>
    </p:spTree>
    <p:extLst>
      <p:ext uri="{BB962C8B-B14F-4D97-AF65-F5344CB8AC3E}">
        <p14:creationId xmlns:p14="http://schemas.microsoft.com/office/powerpoint/2010/main" val="199557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877AED3-40FB-4784-AEB5-026499CC5A93}" type="datetimeFigureOut">
              <a:rPr lang="fr-FR" smtClean="0"/>
              <a:t>03/03/2017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B0C60B-63E2-4666-A942-FA8DA9737172}" type="slidenum">
              <a:rPr lang="fr-FR" smtClean="0"/>
              <a:t>‹N°›</a:t>
            </a:fld>
            <a:endParaRPr lang="fr-FR"/>
          </a:p>
        </p:txBody>
      </p:sp>
    </p:spTree>
    <p:extLst>
      <p:ext uri="{BB962C8B-B14F-4D97-AF65-F5344CB8AC3E}">
        <p14:creationId xmlns:p14="http://schemas.microsoft.com/office/powerpoint/2010/main" val="237630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877AED3-40FB-4784-AEB5-026499CC5A93}" type="datetimeFigureOut">
              <a:rPr lang="fr-FR" smtClean="0"/>
              <a:t>03/03/2017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B0C60B-63E2-4666-A942-FA8DA9737172}" type="slidenum">
              <a:rPr lang="fr-FR" smtClean="0"/>
              <a:t>‹N°›</a:t>
            </a:fld>
            <a:endParaRPr lang="fr-FR"/>
          </a:p>
        </p:txBody>
      </p:sp>
    </p:spTree>
    <p:extLst>
      <p:ext uri="{BB962C8B-B14F-4D97-AF65-F5344CB8AC3E}">
        <p14:creationId xmlns:p14="http://schemas.microsoft.com/office/powerpoint/2010/main" val="364130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7AED3-40FB-4784-AEB5-026499CC5A93}" type="datetimeFigureOut">
              <a:rPr lang="fr-FR" smtClean="0"/>
              <a:t>03/03/2017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0C60B-63E2-4666-A942-FA8DA9737172}" type="slidenum">
              <a:rPr lang="fr-FR" smtClean="0"/>
              <a:t>‹N°›</a:t>
            </a:fld>
            <a:endParaRPr lang="fr-FR"/>
          </a:p>
        </p:txBody>
      </p:sp>
    </p:spTree>
    <p:extLst>
      <p:ext uri="{BB962C8B-B14F-4D97-AF65-F5344CB8AC3E}">
        <p14:creationId xmlns:p14="http://schemas.microsoft.com/office/powerpoint/2010/main" val="187242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6304077" y="0"/>
            <a:ext cx="5743575" cy="6857999"/>
          </a:xfrm>
          <a:prstGeom prst="rect">
            <a:avLst/>
          </a:prstGeom>
        </p:spPr>
      </p:pic>
      <p:sp>
        <p:nvSpPr>
          <p:cNvPr id="4" name="Espace réservé du contenu 3"/>
          <p:cNvSpPr>
            <a:spLocks noGrp="1"/>
          </p:cNvSpPr>
          <p:nvPr>
            <p:ph sz="half" idx="2"/>
          </p:nvPr>
        </p:nvSpPr>
        <p:spPr>
          <a:xfrm>
            <a:off x="6486905" y="3863662"/>
            <a:ext cx="5181600" cy="2966088"/>
          </a:xfrm>
          <a:solidFill>
            <a:schemeClr val="lt1">
              <a:alpha val="50000"/>
            </a:schemeClr>
          </a:solidFill>
        </p:spPr>
        <p:txBody>
          <a:bodyPr>
            <a:noAutofit/>
          </a:bodyPr>
          <a:lstStyle/>
          <a:p>
            <a:pPr marL="0" indent="0">
              <a:buNone/>
            </a:pPr>
            <a:r>
              <a:rPr lang="fr-FR" sz="1400" b="1" dirty="0" smtClean="0">
                <a:solidFill>
                  <a:schemeClr val="accent4">
                    <a:lumMod val="50000"/>
                  </a:schemeClr>
                </a:solidFill>
                <a:latin typeface="Arial Narrow" panose="020B0606020202030204" pitchFamily="34" charset="0"/>
              </a:rPr>
              <a:t>Un acte d’engagement collectif, pour : </a:t>
            </a:r>
          </a:p>
          <a:p>
            <a:pPr>
              <a:lnSpc>
                <a:spcPct val="120000"/>
              </a:lnSpc>
              <a:spcBef>
                <a:spcPts val="0"/>
              </a:spcBef>
            </a:pPr>
            <a:r>
              <a:rPr lang="fr-FR" sz="1100" b="1" dirty="0" smtClean="0">
                <a:latin typeface="Arial Narrow" panose="020B0606020202030204" pitchFamily="34" charset="0"/>
              </a:rPr>
              <a:t>Eviter l’érosion des aides DPB sur les surfaces collectives </a:t>
            </a:r>
          </a:p>
          <a:p>
            <a:pPr>
              <a:lnSpc>
                <a:spcPct val="120000"/>
              </a:lnSpc>
              <a:spcBef>
                <a:spcPts val="0"/>
              </a:spcBef>
            </a:pPr>
            <a:r>
              <a:rPr lang="fr-FR" sz="1100" b="1" dirty="0" smtClean="0">
                <a:latin typeface="Arial Narrow" panose="020B0606020202030204" pitchFamily="34" charset="0"/>
              </a:rPr>
              <a:t>Assurer </a:t>
            </a:r>
            <a:r>
              <a:rPr lang="fr-FR" sz="1100" b="1" dirty="0">
                <a:latin typeface="Arial Narrow" panose="020B0606020202030204" pitchFamily="34" charset="0"/>
              </a:rPr>
              <a:t>les transferts de </a:t>
            </a:r>
            <a:r>
              <a:rPr lang="fr-FR" sz="1100" b="1" dirty="0" smtClean="0">
                <a:latin typeface="Arial Narrow" panose="020B0606020202030204" pitchFamily="34" charset="0"/>
              </a:rPr>
              <a:t>DPB sur la base d’un Prévisionnel de Montée en alpage, </a:t>
            </a:r>
          </a:p>
          <a:p>
            <a:pPr>
              <a:lnSpc>
                <a:spcPct val="120000"/>
              </a:lnSpc>
              <a:spcBef>
                <a:spcPts val="0"/>
              </a:spcBef>
            </a:pPr>
            <a:r>
              <a:rPr lang="fr-FR" sz="1100" dirty="0" smtClean="0">
                <a:latin typeface="Arial Narrow" panose="020B0606020202030204" pitchFamily="34" charset="0"/>
              </a:rPr>
              <a:t>Élaborer des règles de bonnes pratiques pour un usage pastoral collectif,</a:t>
            </a:r>
          </a:p>
          <a:p>
            <a:pPr>
              <a:lnSpc>
                <a:spcPct val="120000"/>
              </a:lnSpc>
              <a:spcBef>
                <a:spcPts val="0"/>
              </a:spcBef>
            </a:pPr>
            <a:r>
              <a:rPr lang="fr-FR" sz="1100" dirty="0" smtClean="0">
                <a:latin typeface="Arial Narrow" panose="020B0606020202030204" pitchFamily="34" charset="0"/>
              </a:rPr>
              <a:t>Favoriser une plus grande synergie entre les différents partenaires,</a:t>
            </a:r>
          </a:p>
          <a:p>
            <a:pPr>
              <a:lnSpc>
                <a:spcPct val="120000"/>
              </a:lnSpc>
              <a:spcBef>
                <a:spcPts val="0"/>
              </a:spcBef>
            </a:pPr>
            <a:r>
              <a:rPr lang="fr-FR" sz="1100" dirty="0" smtClean="0">
                <a:latin typeface="Arial Narrow" panose="020B0606020202030204" pitchFamily="34" charset="0"/>
              </a:rPr>
              <a:t>S’appuyer sur une démarche participative avec tous les usagers.</a:t>
            </a:r>
          </a:p>
          <a:p>
            <a:pPr marL="0" indent="0">
              <a:lnSpc>
                <a:spcPct val="120000"/>
              </a:lnSpc>
              <a:spcBef>
                <a:spcPts val="0"/>
              </a:spcBef>
              <a:buNone/>
            </a:pPr>
            <a:endParaRPr lang="fr-FR" sz="1100" dirty="0" smtClean="0">
              <a:latin typeface="Arial Narrow" panose="020B0606020202030204" pitchFamily="34" charset="0"/>
            </a:endParaRPr>
          </a:p>
          <a:p>
            <a:pPr marL="0" indent="0">
              <a:lnSpc>
                <a:spcPct val="120000"/>
              </a:lnSpc>
              <a:spcBef>
                <a:spcPts val="0"/>
              </a:spcBef>
              <a:buNone/>
            </a:pPr>
            <a:r>
              <a:rPr lang="fr-FR" sz="1100" dirty="0" smtClean="0">
                <a:latin typeface="Arial Narrow" panose="020B0606020202030204" pitchFamily="34" charset="0"/>
              </a:rPr>
              <a:t>La charte de gestion des DPB procède d’une démarche volontaire. Elle constitue une déclaration d’intention en faveur d’objectifs partagés qui permettent d’assurer une gestion dynamique des alpages. Elle constitue en outre un outil potentiel d’animation. Il s’agit d’un acte d’engagement pour prendre en main et garder la maîtrise du territoire.</a:t>
            </a:r>
          </a:p>
          <a:p>
            <a:pPr marL="0" indent="0">
              <a:lnSpc>
                <a:spcPct val="120000"/>
              </a:lnSpc>
              <a:spcBef>
                <a:spcPts val="0"/>
              </a:spcBef>
              <a:buNone/>
            </a:pPr>
            <a:r>
              <a:rPr lang="fr-FR" sz="1100" dirty="0" smtClean="0">
                <a:latin typeface="Arial Narrow" panose="020B0606020202030204" pitchFamily="34" charset="0"/>
              </a:rPr>
              <a:t>La charte a valeur de contrat entre les différents partenaires départementaux, les groupements pastoraux et les éleveurs.</a:t>
            </a:r>
          </a:p>
        </p:txBody>
      </p:sp>
      <p:sp>
        <p:nvSpPr>
          <p:cNvPr id="5" name="Rectangle 4"/>
          <p:cNvSpPr/>
          <p:nvPr/>
        </p:nvSpPr>
        <p:spPr>
          <a:xfrm>
            <a:off x="6499720" y="246051"/>
            <a:ext cx="2676144" cy="1646913"/>
          </a:xfrm>
          <a:prstGeom prst="rect">
            <a:avLst/>
          </a:prstGeom>
          <a:solidFill>
            <a:srgbClr val="21754F"/>
          </a:solidFill>
          <a:ln>
            <a:solidFill>
              <a:srgbClr val="25713D"/>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fr-FR" sz="4000" b="1" dirty="0" smtClean="0">
                <a:latin typeface="Arial Narrow" panose="020B0606020202030204" pitchFamily="34" charset="0"/>
              </a:rPr>
              <a:t>Charte</a:t>
            </a:r>
            <a:endParaRPr lang="fr-FR" sz="4000" b="1" dirty="0">
              <a:latin typeface="Arial Narrow" panose="020B0606020202030204" pitchFamily="34" charset="0"/>
            </a:endParaRPr>
          </a:p>
        </p:txBody>
      </p:sp>
      <p:sp>
        <p:nvSpPr>
          <p:cNvPr id="6" name="Rectangle 5"/>
          <p:cNvSpPr/>
          <p:nvPr/>
        </p:nvSpPr>
        <p:spPr>
          <a:xfrm>
            <a:off x="6743757" y="869641"/>
            <a:ext cx="3121459" cy="1023323"/>
          </a:xfrm>
          <a:prstGeom prst="rect">
            <a:avLst/>
          </a:prstGeom>
          <a:solidFill>
            <a:srgbClr val="D5E767"/>
          </a:solidFill>
          <a:ln>
            <a:solidFill>
              <a:srgbClr val="D5E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latin typeface="Arial Narrow" panose="020B0606020202030204" pitchFamily="34" charset="0"/>
              </a:rPr>
              <a:t>d</a:t>
            </a:r>
            <a:r>
              <a:rPr lang="fr-FR" sz="2800" b="1" dirty="0" smtClean="0">
                <a:latin typeface="Arial Narrow" panose="020B0606020202030204" pitchFamily="34" charset="0"/>
              </a:rPr>
              <a:t>e gestion des DPB en alpages collectifs</a:t>
            </a:r>
            <a:endParaRPr lang="fr-FR" sz="2800" b="1" dirty="0">
              <a:latin typeface="Arial Narrow" panose="020B0606020202030204" pitchFamily="34" charset="0"/>
            </a:endParaRPr>
          </a:p>
        </p:txBody>
      </p:sp>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14190" t="-1" r="14061" b="73"/>
          <a:stretch/>
        </p:blipFill>
        <p:spPr>
          <a:xfrm>
            <a:off x="-30572" y="0"/>
            <a:ext cx="6378662" cy="6857999"/>
          </a:xfrm>
          <a:prstGeom prst="rect">
            <a:avLst/>
          </a:prstGeom>
        </p:spPr>
      </p:pic>
      <p:sp>
        <p:nvSpPr>
          <p:cNvPr id="11" name="Espace réservé du contenu 3"/>
          <p:cNvSpPr txBox="1">
            <a:spLocks/>
          </p:cNvSpPr>
          <p:nvPr/>
        </p:nvSpPr>
        <p:spPr>
          <a:xfrm>
            <a:off x="365096" y="140563"/>
            <a:ext cx="5543314" cy="6689188"/>
          </a:xfrm>
          <a:prstGeom prst="rect">
            <a:avLst/>
          </a:prstGeom>
          <a:solidFill>
            <a:schemeClr val="lt1">
              <a:alpha val="7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700" b="1" dirty="0" smtClean="0">
                <a:latin typeface="Arial Narrow" panose="020B0606020202030204" pitchFamily="34" charset="0"/>
              </a:rPr>
              <a:t>Les contacts techniques : </a:t>
            </a:r>
          </a:p>
          <a:p>
            <a:pPr marL="0" indent="0">
              <a:buFont typeface="Arial" panose="020B0604020202020204" pitchFamily="34" charset="0"/>
              <a:buNone/>
            </a:pPr>
            <a:endParaRPr lang="fr-FR" sz="1300" b="1" dirty="0" smtClean="0">
              <a:solidFill>
                <a:schemeClr val="accent4">
                  <a:lumMod val="75000"/>
                </a:schemeClr>
              </a:solidFill>
              <a:latin typeface="Arial Narrow" panose="020B0606020202030204" pitchFamily="34" charset="0"/>
            </a:endParaRPr>
          </a:p>
          <a:p>
            <a:pPr marL="0" indent="0">
              <a:buNone/>
            </a:pPr>
            <a:r>
              <a:rPr lang="fr-FR" sz="2000" b="1" dirty="0" smtClean="0">
                <a:solidFill>
                  <a:schemeClr val="accent4">
                    <a:lumMod val="50000"/>
                  </a:schemeClr>
                </a:solidFill>
                <a:latin typeface="Arial Narrow" panose="020B0606020202030204" pitchFamily="34" charset="0"/>
              </a:rPr>
              <a:t>Direction Départementale des Territoires : </a:t>
            </a:r>
          </a:p>
          <a:p>
            <a:pPr marL="0" indent="0">
              <a:spcBef>
                <a:spcPts val="0"/>
              </a:spcBef>
              <a:buNone/>
            </a:pPr>
            <a:r>
              <a:rPr lang="fr-FR" sz="2000" b="1" dirty="0" smtClean="0">
                <a:latin typeface="Arial Narrow" panose="020B0606020202030204" pitchFamily="34" charset="0"/>
              </a:rPr>
              <a:t> 04 </a:t>
            </a:r>
            <a:r>
              <a:rPr lang="fr-FR" sz="2000" b="1" dirty="0">
                <a:latin typeface="Arial Narrow" panose="020B0606020202030204" pitchFamily="34" charset="0"/>
              </a:rPr>
              <a:t>79 71 73 73</a:t>
            </a:r>
            <a:endParaRPr lang="fr-FR" sz="2000" b="1" dirty="0" smtClean="0">
              <a:latin typeface="Arial Narrow" panose="020B0606020202030204" pitchFamily="34" charset="0"/>
            </a:endParaRPr>
          </a:p>
          <a:p>
            <a:pPr marL="0" indent="0">
              <a:buNone/>
            </a:pPr>
            <a:r>
              <a:rPr lang="fr-FR" sz="2000" b="1" dirty="0" smtClean="0">
                <a:solidFill>
                  <a:schemeClr val="accent4">
                    <a:lumMod val="50000"/>
                  </a:schemeClr>
                </a:solidFill>
                <a:latin typeface="Arial Narrow" panose="020B0606020202030204" pitchFamily="34" charset="0"/>
              </a:rPr>
              <a:t>Chambre d’agriculture Savoie Mont-Blanc :</a:t>
            </a:r>
          </a:p>
          <a:p>
            <a:pPr marL="0" indent="0">
              <a:buNone/>
            </a:pPr>
            <a:r>
              <a:rPr kumimoji="0" lang="fr-FR" altLang="fr-FR" sz="2000" b="1" i="0" u="none" strike="noStrike" cap="none" normalizeH="0" baseline="0" dirty="0" smtClean="0">
                <a:ln>
                  <a:noFill/>
                </a:ln>
                <a:solidFill>
                  <a:schemeClr val="tx1"/>
                </a:solidFill>
                <a:effectLst/>
                <a:latin typeface="Arial Narrow" panose="020B0606020202030204" pitchFamily="34" charset="0"/>
              </a:rPr>
              <a:t> 04 79 70 86 87 - 06 19 37 16 09</a:t>
            </a:r>
          </a:p>
          <a:p>
            <a:pPr marL="0" indent="0">
              <a:buNone/>
            </a:pPr>
            <a:r>
              <a:rPr lang="fr-FR" sz="2000" b="1" dirty="0" smtClean="0">
                <a:solidFill>
                  <a:schemeClr val="accent4">
                    <a:lumMod val="50000"/>
                  </a:schemeClr>
                </a:solidFill>
                <a:latin typeface="Arial Narrow" panose="020B0606020202030204" pitchFamily="34" charset="0"/>
              </a:rPr>
              <a:t>Société d’économie Alpestre : </a:t>
            </a:r>
          </a:p>
          <a:p>
            <a:pPr marL="0" indent="0">
              <a:buNone/>
            </a:pPr>
            <a:r>
              <a:rPr lang="fr-FR" sz="2000" b="1" dirty="0" smtClean="0">
                <a:latin typeface="Arial Narrow" panose="020B0606020202030204" pitchFamily="34" charset="0"/>
              </a:rPr>
              <a:t> </a:t>
            </a:r>
            <a:r>
              <a:rPr lang="fr-FR" sz="2000" b="1" dirty="0" smtClean="0">
                <a:effectLst/>
                <a:latin typeface="Arial Narrow" panose="020B0606020202030204" pitchFamily="34" charset="0"/>
              </a:rPr>
              <a:t>04 79 33 83 02 - 06 50 19 15 19</a:t>
            </a:r>
            <a:endParaRPr lang="fr-FR" sz="2000" b="1" dirty="0">
              <a:solidFill>
                <a:schemeClr val="accent4">
                  <a:lumMod val="50000"/>
                </a:schemeClr>
              </a:solidFill>
              <a:latin typeface="Arial Narrow" panose="020B0606020202030204" pitchFamily="34" charset="0"/>
            </a:endParaRPr>
          </a:p>
          <a:p>
            <a:pPr marL="0" indent="0" algn="ctr">
              <a:buNone/>
            </a:pPr>
            <a:endParaRPr lang="fr-FR" sz="2400" b="1" dirty="0" smtClean="0">
              <a:solidFill>
                <a:schemeClr val="accent4">
                  <a:lumMod val="50000"/>
                </a:schemeClr>
              </a:solidFill>
              <a:latin typeface="Arial Narrow" panose="020B0606020202030204" pitchFamily="34" charset="0"/>
            </a:endParaRPr>
          </a:p>
          <a:p>
            <a:pPr marL="0" indent="0" algn="ctr">
              <a:buNone/>
            </a:pPr>
            <a:r>
              <a:rPr lang="fr-FR" sz="2200" b="1" dirty="0" smtClean="0">
                <a:solidFill>
                  <a:schemeClr val="accent4">
                    <a:lumMod val="50000"/>
                  </a:schemeClr>
                </a:solidFill>
                <a:latin typeface="Arial Narrow" panose="020B0606020202030204" pitchFamily="34" charset="0"/>
              </a:rPr>
              <a:t>Les signataires et les partenaires de la Charte</a:t>
            </a:r>
          </a:p>
          <a:p>
            <a:pPr marL="0" indent="0" algn="ctr">
              <a:buNone/>
            </a:pPr>
            <a:r>
              <a:rPr lang="fr-FR" sz="2400" b="1" dirty="0" smtClean="0">
                <a:solidFill>
                  <a:schemeClr val="accent4">
                    <a:lumMod val="50000"/>
                  </a:schemeClr>
                </a:solidFill>
                <a:latin typeface="Arial Narrow" panose="020B0606020202030204" pitchFamily="34" charset="0"/>
              </a:rPr>
              <a:t>  </a:t>
            </a:r>
          </a:p>
          <a:p>
            <a:pPr marL="0" indent="0">
              <a:buNone/>
            </a:pPr>
            <a:endParaRPr lang="fr-FR" sz="2000" b="1" dirty="0" smtClean="0">
              <a:solidFill>
                <a:schemeClr val="accent4">
                  <a:lumMod val="50000"/>
                </a:schemeClr>
              </a:solidFill>
              <a:latin typeface="Arial Narrow" panose="020B0606020202030204" pitchFamily="34" charset="0"/>
            </a:endParaRPr>
          </a:p>
        </p:txBody>
      </p:sp>
      <p:sp>
        <p:nvSpPr>
          <p:cNvPr id="13" name="Espace réservé du contenu 3"/>
          <p:cNvSpPr txBox="1">
            <a:spLocks/>
          </p:cNvSpPr>
          <p:nvPr/>
        </p:nvSpPr>
        <p:spPr>
          <a:xfrm>
            <a:off x="566798" y="5387927"/>
            <a:ext cx="1708634" cy="49533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dirty="0" smtClean="0">
                <a:latin typeface="Arial Narrow" panose="020B0606020202030204" pitchFamily="34" charset="0"/>
              </a:rPr>
              <a:t>Christophe LEGER, </a:t>
            </a:r>
            <a:r>
              <a:rPr lang="fr-FR" sz="1400" b="1" dirty="0" err="1" smtClean="0">
                <a:latin typeface="Arial Narrow" panose="020B0606020202030204" pitchFamily="34" charset="0"/>
              </a:rPr>
              <a:t>Suaci</a:t>
            </a:r>
            <a:r>
              <a:rPr lang="fr-FR" sz="1400" b="1" dirty="0" smtClean="0">
                <a:latin typeface="Arial Narrow" panose="020B0606020202030204" pitchFamily="34" charset="0"/>
              </a:rPr>
              <a:t> </a:t>
            </a:r>
            <a:r>
              <a:rPr lang="fr-FR" sz="1400" b="1" dirty="0" err="1" smtClean="0">
                <a:latin typeface="Arial Narrow" panose="020B0606020202030204" pitchFamily="34" charset="0"/>
              </a:rPr>
              <a:t>Montagn’Alpes</a:t>
            </a:r>
            <a:endParaRPr lang="fr-FR" sz="1400" b="1" dirty="0" smtClean="0">
              <a:latin typeface="Arial Narrow" panose="020B0606020202030204" pitchFamily="34" charset="0"/>
            </a:endParaRPr>
          </a:p>
        </p:txBody>
      </p:sp>
      <p:sp>
        <p:nvSpPr>
          <p:cNvPr id="14" name="Espace réservé du contenu 3"/>
          <p:cNvSpPr txBox="1">
            <a:spLocks/>
          </p:cNvSpPr>
          <p:nvPr/>
        </p:nvSpPr>
        <p:spPr>
          <a:xfrm>
            <a:off x="2508003" y="5387926"/>
            <a:ext cx="1740520" cy="49533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dirty="0" smtClean="0">
                <a:latin typeface="Arial Narrow" panose="020B0606020202030204" pitchFamily="34" charset="0"/>
              </a:rPr>
              <a:t>Albert TOURT, Société d’économie alpestre</a:t>
            </a:r>
          </a:p>
        </p:txBody>
      </p:sp>
      <p:sp>
        <p:nvSpPr>
          <p:cNvPr id="15" name="Espace réservé du contenu 3"/>
          <p:cNvSpPr txBox="1">
            <a:spLocks/>
          </p:cNvSpPr>
          <p:nvPr/>
        </p:nvSpPr>
        <p:spPr>
          <a:xfrm>
            <a:off x="4474969" y="5387925"/>
            <a:ext cx="1708634" cy="49533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FR" sz="1400" b="1" dirty="0">
                <a:latin typeface="Arial Narrow" panose="020B0606020202030204" pitchFamily="34" charset="0"/>
              </a:rPr>
              <a:t>Denis </a:t>
            </a:r>
            <a:r>
              <a:rPr lang="fr-FR" sz="1400" b="1" dirty="0" smtClean="0">
                <a:latin typeface="Arial Narrow" panose="020B0606020202030204" pitchFamily="34" charset="0"/>
              </a:rPr>
              <a:t>LABBÉ,</a:t>
            </a:r>
          </a:p>
          <a:p>
            <a:pPr marL="0" indent="0">
              <a:spcBef>
                <a:spcPts val="0"/>
              </a:spcBef>
              <a:buNone/>
            </a:pPr>
            <a:r>
              <a:rPr lang="fr-FR" sz="1400" b="1" dirty="0" smtClean="0">
                <a:latin typeface="Arial Narrow" panose="020B0606020202030204" pitchFamily="34" charset="0"/>
              </a:rPr>
              <a:t>Préfet de Savoie</a:t>
            </a:r>
          </a:p>
        </p:txBody>
      </p:sp>
      <p:sp>
        <p:nvSpPr>
          <p:cNvPr id="17" name="Rectangle 16"/>
          <p:cNvSpPr/>
          <p:nvPr/>
        </p:nvSpPr>
        <p:spPr>
          <a:xfrm>
            <a:off x="1026942" y="5883262"/>
            <a:ext cx="3896750" cy="9255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8" name="Image 17"/>
          <p:cNvPicPr>
            <a:picLocks noChangeAspect="1"/>
          </p:cNvPicPr>
          <p:nvPr/>
        </p:nvPicPr>
        <p:blipFill>
          <a:blip r:embed="rId4"/>
          <a:stretch>
            <a:fillRect/>
          </a:stretch>
        </p:blipFill>
        <p:spPr>
          <a:xfrm>
            <a:off x="3879042" y="5952116"/>
            <a:ext cx="1023412" cy="837028"/>
          </a:xfrm>
          <a:prstGeom prst="rect">
            <a:avLst/>
          </a:prstGeom>
        </p:spPr>
      </p:pic>
      <p:pic>
        <p:nvPicPr>
          <p:cNvPr id="1027" name="Picture 3" descr="LOGO SUACI 2015_png_transparent_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103" y="5928336"/>
            <a:ext cx="748414" cy="880426"/>
          </a:xfrm>
          <a:prstGeom prst="rect">
            <a:avLst/>
          </a:prstGeom>
          <a:solidFill>
            <a:schemeClr val="bg1"/>
          </a:solidFill>
        </p:spPr>
      </p:pic>
      <p:pic>
        <p:nvPicPr>
          <p:cNvPr id="21" name="Image 20"/>
          <p:cNvPicPr/>
          <p:nvPr/>
        </p:nvPicPr>
        <p:blipFill rotWithShape="1">
          <a:blip r:embed="rId6">
            <a:extLst>
              <a:ext uri="{28A0092B-C50C-407E-A947-70E740481C1C}">
                <a14:useLocalDpi xmlns:a14="http://schemas.microsoft.com/office/drawing/2010/main" val="0"/>
              </a:ext>
            </a:extLst>
          </a:blip>
          <a:srcRect b="49805"/>
          <a:stretch/>
        </p:blipFill>
        <p:spPr>
          <a:xfrm>
            <a:off x="2000332" y="6426045"/>
            <a:ext cx="1675219" cy="403706"/>
          </a:xfrm>
          <a:prstGeom prst="rect">
            <a:avLst/>
          </a:prstGeom>
        </p:spPr>
      </p:pic>
      <p:pic>
        <p:nvPicPr>
          <p:cNvPr id="22" name="Picture 2" descr="logo SEA de la Savoi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9505" y="5911894"/>
            <a:ext cx="866310" cy="51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03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5760" y="365125"/>
            <a:ext cx="11380762" cy="6148217"/>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contenu 3"/>
          <p:cNvSpPr>
            <a:spLocks noGrp="1"/>
          </p:cNvSpPr>
          <p:nvPr>
            <p:ph sz="half" idx="2"/>
          </p:nvPr>
        </p:nvSpPr>
        <p:spPr>
          <a:xfrm>
            <a:off x="6492240" y="545465"/>
            <a:ext cx="2553286" cy="4351338"/>
          </a:xfrm>
        </p:spPr>
        <p:txBody>
          <a:bodyPr>
            <a:noAutofit/>
          </a:bodyPr>
          <a:lstStyle/>
          <a:p>
            <a:pPr marL="0" indent="0">
              <a:spcAft>
                <a:spcPts val="600"/>
              </a:spcAft>
              <a:buNone/>
            </a:pPr>
            <a:r>
              <a:rPr lang="fr-FR" sz="1600" b="1" dirty="0">
                <a:latin typeface="Arial Narrow" panose="020B0606020202030204" pitchFamily="34" charset="0"/>
              </a:rPr>
              <a:t>Différentes </a:t>
            </a:r>
            <a:r>
              <a:rPr lang="fr-FR" sz="1600" b="1" dirty="0" smtClean="0">
                <a:latin typeface="Arial Narrow" panose="020B0606020202030204" pitchFamily="34" charset="0"/>
              </a:rPr>
              <a:t>situations de </a:t>
            </a:r>
            <a:r>
              <a:rPr lang="fr-FR" sz="1600" b="1" dirty="0">
                <a:latin typeface="Arial Narrow" panose="020B0606020202030204" pitchFamily="34" charset="0"/>
              </a:rPr>
              <a:t>mouvements de DPB </a:t>
            </a:r>
            <a:r>
              <a:rPr lang="fr-FR" sz="1600" b="1" dirty="0" smtClean="0">
                <a:latin typeface="Arial Narrow" panose="020B0606020202030204" pitchFamily="34" charset="0"/>
              </a:rPr>
              <a:t>:</a:t>
            </a:r>
            <a:endParaRPr lang="fr-FR" sz="400" b="1" dirty="0">
              <a:latin typeface="Arial Narrow" panose="020B0606020202030204" pitchFamily="34" charset="0"/>
            </a:endParaRPr>
          </a:p>
          <a:p>
            <a:pPr marL="0" indent="0">
              <a:spcBef>
                <a:spcPts val="600"/>
              </a:spcBef>
              <a:buNone/>
            </a:pPr>
            <a:r>
              <a:rPr lang="fr-FR" sz="1200" b="1" dirty="0">
                <a:latin typeface="Arial Narrow" panose="020B0606020202030204" pitchFamily="34" charset="0"/>
              </a:rPr>
              <a:t>1.Disponibilité de DPB</a:t>
            </a:r>
          </a:p>
          <a:p>
            <a:pPr marL="0" indent="0">
              <a:spcBef>
                <a:spcPts val="600"/>
              </a:spcBef>
              <a:buNone/>
            </a:pPr>
            <a:r>
              <a:rPr lang="fr-FR" sz="1200" b="1" dirty="0">
                <a:latin typeface="Arial Narrow" panose="020B0606020202030204" pitchFamily="34" charset="0"/>
              </a:rPr>
              <a:t>(cessation / diminution des effectifs</a:t>
            </a:r>
            <a:r>
              <a:rPr lang="fr-FR" sz="1200" b="1" dirty="0" smtClean="0">
                <a:latin typeface="Arial Narrow" panose="020B0606020202030204" pitchFamily="34" charset="0"/>
              </a:rPr>
              <a:t>)</a:t>
            </a:r>
          </a:p>
          <a:p>
            <a:pPr marL="0" indent="0">
              <a:spcBef>
                <a:spcPts val="600"/>
              </a:spcBef>
              <a:buNone/>
            </a:pPr>
            <a:r>
              <a:rPr lang="fr-FR" sz="1100" dirty="0" smtClean="0">
                <a:latin typeface="Arial Narrow" panose="020B0606020202030204" pitchFamily="34" charset="0"/>
              </a:rPr>
              <a:t>- </a:t>
            </a:r>
            <a:r>
              <a:rPr lang="fr-FR" sz="1100" dirty="0">
                <a:latin typeface="Arial Narrow" panose="020B0606020202030204" pitchFamily="34" charset="0"/>
              </a:rPr>
              <a:t>Cessation d’activité </a:t>
            </a:r>
            <a:r>
              <a:rPr lang="fr-FR" sz="1100" dirty="0" smtClean="0">
                <a:latin typeface="Arial Narrow" panose="020B0606020202030204" pitchFamily="34" charset="0"/>
              </a:rPr>
              <a:t>ou arrêt </a:t>
            </a:r>
            <a:r>
              <a:rPr lang="fr-FR" sz="1100" dirty="0">
                <a:latin typeface="Arial Narrow" panose="020B0606020202030204" pitchFamily="34" charset="0"/>
              </a:rPr>
              <a:t>de </a:t>
            </a:r>
            <a:r>
              <a:rPr lang="fr-FR" sz="1100" dirty="0" smtClean="0">
                <a:latin typeface="Arial Narrow" panose="020B0606020202030204" pitchFamily="34" charset="0"/>
              </a:rPr>
              <a:t>la montée en alpage,</a:t>
            </a:r>
            <a:endParaRPr lang="fr-FR" sz="1100" dirty="0">
              <a:latin typeface="Arial Narrow" panose="020B0606020202030204" pitchFamily="34" charset="0"/>
            </a:endParaRPr>
          </a:p>
          <a:p>
            <a:pPr marL="0" indent="0">
              <a:spcBef>
                <a:spcPts val="600"/>
              </a:spcBef>
              <a:buNone/>
            </a:pPr>
            <a:r>
              <a:rPr lang="fr-FR" sz="1100" dirty="0">
                <a:latin typeface="Arial Narrow" panose="020B0606020202030204" pitchFamily="34" charset="0"/>
              </a:rPr>
              <a:t>- Diminution du cheptel </a:t>
            </a:r>
            <a:r>
              <a:rPr lang="fr-FR" sz="1100" dirty="0" err="1" smtClean="0">
                <a:latin typeface="Arial Narrow" panose="020B0606020202030204" pitchFamily="34" charset="0"/>
              </a:rPr>
              <a:t>emmontagné</a:t>
            </a:r>
            <a:r>
              <a:rPr lang="fr-FR" sz="1100" dirty="0" smtClean="0">
                <a:latin typeface="Arial Narrow" panose="020B0606020202030204" pitchFamily="34" charset="0"/>
              </a:rPr>
              <a:t> ou diminution du </a:t>
            </a:r>
            <a:r>
              <a:rPr lang="fr-FR" sz="1100" dirty="0">
                <a:latin typeface="Arial Narrow" panose="020B0606020202030204" pitchFamily="34" charset="0"/>
              </a:rPr>
              <a:t>temps passé sur </a:t>
            </a:r>
            <a:r>
              <a:rPr lang="fr-FR" sz="1100" dirty="0" smtClean="0">
                <a:latin typeface="Arial Narrow" panose="020B0606020202030204" pitchFamily="34" charset="0"/>
              </a:rPr>
              <a:t>l’alpage,</a:t>
            </a:r>
            <a:endParaRPr lang="fr-FR" sz="1100" dirty="0">
              <a:latin typeface="Arial Narrow" panose="020B0606020202030204" pitchFamily="34" charset="0"/>
            </a:endParaRPr>
          </a:p>
          <a:p>
            <a:pPr marL="0" indent="0">
              <a:spcBef>
                <a:spcPts val="600"/>
              </a:spcBef>
              <a:buNone/>
            </a:pPr>
            <a:r>
              <a:rPr lang="fr-FR" sz="1100" dirty="0">
                <a:latin typeface="Arial Narrow" panose="020B0606020202030204" pitchFamily="34" charset="0"/>
              </a:rPr>
              <a:t>- Changement </a:t>
            </a:r>
            <a:r>
              <a:rPr lang="fr-FR" sz="1100" dirty="0" smtClean="0">
                <a:latin typeface="Arial Narrow" panose="020B0606020202030204" pitchFamily="34" charset="0"/>
              </a:rPr>
              <a:t>d’alpage </a:t>
            </a:r>
            <a:r>
              <a:rPr lang="fr-FR" sz="1100" dirty="0">
                <a:latin typeface="Arial Narrow" panose="020B0606020202030204" pitchFamily="34" charset="0"/>
              </a:rPr>
              <a:t>avec diminution du </a:t>
            </a:r>
            <a:r>
              <a:rPr lang="fr-FR" sz="1100" dirty="0" smtClean="0">
                <a:latin typeface="Arial Narrow" panose="020B0606020202030204" pitchFamily="34" charset="0"/>
              </a:rPr>
              <a:t>potentiel d’activation</a:t>
            </a:r>
            <a:r>
              <a:rPr lang="fr-FR" sz="1100" dirty="0">
                <a:latin typeface="Arial Narrow" panose="020B0606020202030204" pitchFamily="34" charset="0"/>
              </a:rPr>
              <a:t>,</a:t>
            </a:r>
          </a:p>
          <a:p>
            <a:pPr marL="0" indent="0">
              <a:spcBef>
                <a:spcPts val="600"/>
              </a:spcBef>
              <a:spcAft>
                <a:spcPts val="600"/>
              </a:spcAft>
              <a:buNone/>
            </a:pPr>
            <a:r>
              <a:rPr lang="fr-FR" sz="1100" dirty="0" smtClean="0">
                <a:latin typeface="Arial Narrow" panose="020B0606020202030204" pitchFamily="34" charset="0"/>
              </a:rPr>
              <a:t>- Perte </a:t>
            </a:r>
            <a:r>
              <a:rPr lang="fr-FR" sz="1100" dirty="0">
                <a:latin typeface="Arial Narrow" panose="020B0606020202030204" pitchFamily="34" charset="0"/>
              </a:rPr>
              <a:t>de surface</a:t>
            </a:r>
            <a:r>
              <a:rPr lang="fr-FR" sz="1100" dirty="0" smtClean="0">
                <a:latin typeface="Arial Narrow" panose="020B0606020202030204" pitchFamily="34" charset="0"/>
              </a:rPr>
              <a:t>.</a:t>
            </a:r>
            <a:endParaRPr lang="fr-FR" sz="400" dirty="0">
              <a:latin typeface="Arial Narrow" panose="020B0606020202030204" pitchFamily="34" charset="0"/>
            </a:endParaRPr>
          </a:p>
          <a:p>
            <a:pPr marL="0" indent="0">
              <a:spcBef>
                <a:spcPts val="600"/>
              </a:spcBef>
              <a:buNone/>
            </a:pPr>
            <a:r>
              <a:rPr lang="fr-FR" sz="1200" b="1" dirty="0">
                <a:latin typeface="Arial Narrow" panose="020B0606020202030204" pitchFamily="34" charset="0"/>
              </a:rPr>
              <a:t>2. Besoin de DPB</a:t>
            </a:r>
          </a:p>
          <a:p>
            <a:pPr marL="0" indent="0">
              <a:spcBef>
                <a:spcPts val="600"/>
              </a:spcBef>
              <a:buNone/>
            </a:pPr>
            <a:r>
              <a:rPr lang="fr-FR" sz="1200" b="1" dirty="0">
                <a:latin typeface="Arial Narrow" panose="020B0606020202030204" pitchFamily="34" charset="0"/>
              </a:rPr>
              <a:t>(création / augmentation d’effectifs</a:t>
            </a:r>
            <a:r>
              <a:rPr lang="fr-FR" sz="1200" b="1" dirty="0" smtClean="0">
                <a:latin typeface="Arial Narrow" panose="020B0606020202030204" pitchFamily="34" charset="0"/>
              </a:rPr>
              <a:t>)</a:t>
            </a:r>
          </a:p>
          <a:p>
            <a:pPr marL="0" indent="0">
              <a:spcBef>
                <a:spcPts val="600"/>
              </a:spcBef>
              <a:buNone/>
            </a:pPr>
            <a:r>
              <a:rPr lang="fr-FR" sz="1100" dirty="0" smtClean="0">
                <a:latin typeface="Arial Narrow" panose="020B0606020202030204" pitchFamily="34" charset="0"/>
              </a:rPr>
              <a:t>- Nouvel éleveur au sein du GP</a:t>
            </a:r>
          </a:p>
          <a:p>
            <a:pPr marL="0" indent="0">
              <a:spcBef>
                <a:spcPts val="600"/>
              </a:spcBef>
              <a:buNone/>
            </a:pPr>
            <a:r>
              <a:rPr lang="fr-FR" sz="1100" dirty="0" smtClean="0">
                <a:latin typeface="Arial Narrow" panose="020B0606020202030204" pitchFamily="34" charset="0"/>
              </a:rPr>
              <a:t>- Augmentation du cheptel </a:t>
            </a:r>
            <a:r>
              <a:rPr lang="fr-FR" sz="1100" dirty="0" err="1" smtClean="0">
                <a:latin typeface="Arial Narrow" panose="020B0606020202030204" pitchFamily="34" charset="0"/>
              </a:rPr>
              <a:t>emmontagné</a:t>
            </a:r>
            <a:r>
              <a:rPr lang="fr-FR" sz="1100" dirty="0" smtClean="0">
                <a:latin typeface="Arial Narrow" panose="020B0606020202030204" pitchFamily="34" charset="0"/>
              </a:rPr>
              <a:t> ou augmentation </a:t>
            </a:r>
            <a:r>
              <a:rPr lang="fr-FR" sz="1100" dirty="0">
                <a:latin typeface="Arial Narrow" panose="020B0606020202030204" pitchFamily="34" charset="0"/>
              </a:rPr>
              <a:t>du temps passé en alpage</a:t>
            </a:r>
          </a:p>
          <a:p>
            <a:pPr marL="0" indent="0">
              <a:spcBef>
                <a:spcPts val="600"/>
              </a:spcBef>
              <a:buNone/>
            </a:pPr>
            <a:r>
              <a:rPr lang="fr-FR" sz="1100" dirty="0" smtClean="0">
                <a:latin typeface="Arial Narrow" panose="020B0606020202030204" pitchFamily="34" charset="0"/>
              </a:rPr>
              <a:t>- Changement </a:t>
            </a:r>
            <a:r>
              <a:rPr lang="fr-FR" sz="1100" dirty="0">
                <a:latin typeface="Arial Narrow" panose="020B0606020202030204" pitchFamily="34" charset="0"/>
              </a:rPr>
              <a:t>d’alpage avec </a:t>
            </a:r>
            <a:r>
              <a:rPr lang="fr-FR" sz="1100" dirty="0" smtClean="0">
                <a:latin typeface="Arial Narrow" panose="020B0606020202030204" pitchFamily="34" charset="0"/>
              </a:rPr>
              <a:t>augmentation du </a:t>
            </a:r>
            <a:r>
              <a:rPr lang="fr-FR" sz="1100" dirty="0">
                <a:latin typeface="Arial Narrow" panose="020B0606020202030204" pitchFamily="34" charset="0"/>
              </a:rPr>
              <a:t>potentiel d’activation,</a:t>
            </a:r>
            <a:endParaRPr lang="fr-FR" sz="1100" dirty="0" smtClean="0">
              <a:latin typeface="Arial Narrow" panose="020B0606020202030204" pitchFamily="34" charset="0"/>
            </a:endParaRPr>
          </a:p>
          <a:p>
            <a:pPr marL="0" indent="0">
              <a:spcBef>
                <a:spcPts val="600"/>
              </a:spcBef>
              <a:buNone/>
            </a:pPr>
            <a:r>
              <a:rPr lang="fr-FR" sz="1100" dirty="0" smtClean="0">
                <a:latin typeface="Arial Narrow" panose="020B0606020202030204" pitchFamily="34" charset="0"/>
              </a:rPr>
              <a:t>- Reconquête de surface</a:t>
            </a:r>
          </a:p>
          <a:p>
            <a:pPr marL="0" indent="0">
              <a:spcBef>
                <a:spcPts val="600"/>
              </a:spcBef>
              <a:buNone/>
            </a:pPr>
            <a:endParaRPr lang="fr-FR" sz="700" b="1" dirty="0">
              <a:latin typeface="Arial Narrow" panose="020B0606020202030204" pitchFamily="34" charset="0"/>
            </a:endParaRPr>
          </a:p>
        </p:txBody>
      </p:sp>
      <p:sp>
        <p:nvSpPr>
          <p:cNvPr id="5" name="Rectangle 4"/>
          <p:cNvSpPr/>
          <p:nvPr/>
        </p:nvSpPr>
        <p:spPr>
          <a:xfrm>
            <a:off x="6431801" y="-13127"/>
            <a:ext cx="5314722" cy="215748"/>
          </a:xfrm>
          <a:prstGeom prst="rect">
            <a:avLst/>
          </a:prstGeom>
          <a:solidFill>
            <a:srgbClr val="D5E767"/>
          </a:solidFill>
          <a:ln>
            <a:solidFill>
              <a:srgbClr val="D5E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latin typeface="Arial Narrow" panose="020B0606020202030204" pitchFamily="34" charset="0"/>
            </a:endParaRPr>
          </a:p>
        </p:txBody>
      </p:sp>
      <p:sp>
        <p:nvSpPr>
          <p:cNvPr id="6" name="Rectangle 5"/>
          <p:cNvSpPr/>
          <p:nvPr/>
        </p:nvSpPr>
        <p:spPr>
          <a:xfrm>
            <a:off x="365760" y="6627812"/>
            <a:ext cx="5822274" cy="230188"/>
          </a:xfrm>
          <a:prstGeom prst="rect">
            <a:avLst/>
          </a:prstGeom>
          <a:solidFill>
            <a:srgbClr val="D5E767"/>
          </a:solidFill>
          <a:ln>
            <a:solidFill>
              <a:srgbClr val="D5E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latin typeface="Arial Narrow" panose="020B0606020202030204" pitchFamily="34" charset="0"/>
            </a:endParaRPr>
          </a:p>
        </p:txBody>
      </p:sp>
      <p:sp>
        <p:nvSpPr>
          <p:cNvPr id="8" name="Rectangle 7"/>
          <p:cNvSpPr/>
          <p:nvPr/>
        </p:nvSpPr>
        <p:spPr>
          <a:xfrm>
            <a:off x="448555" y="-18232"/>
            <a:ext cx="1590894" cy="248420"/>
          </a:xfrm>
          <a:prstGeom prst="rect">
            <a:avLst/>
          </a:prstGeom>
          <a:solidFill>
            <a:srgbClr val="D5E767"/>
          </a:solidFill>
          <a:ln>
            <a:solidFill>
              <a:srgbClr val="D5E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latin typeface="Arial Narrow" panose="020B0606020202030204" pitchFamily="34" charset="0"/>
            </a:endParaRPr>
          </a:p>
        </p:txBody>
      </p:sp>
      <p:sp>
        <p:nvSpPr>
          <p:cNvPr id="10" name="Rectangle 9"/>
          <p:cNvSpPr/>
          <p:nvPr/>
        </p:nvSpPr>
        <p:spPr>
          <a:xfrm>
            <a:off x="6431801" y="6627812"/>
            <a:ext cx="2374574" cy="230188"/>
          </a:xfrm>
          <a:prstGeom prst="rect">
            <a:avLst/>
          </a:prstGeom>
          <a:solidFill>
            <a:srgbClr val="21754F"/>
          </a:solidFill>
          <a:ln>
            <a:solidFill>
              <a:srgbClr val="25713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r-FR" sz="4000" b="1" dirty="0">
              <a:latin typeface="Arial Narrow" panose="020B0606020202030204" pitchFamily="34" charset="0"/>
            </a:endParaRPr>
          </a:p>
        </p:txBody>
      </p:sp>
      <p:sp>
        <p:nvSpPr>
          <p:cNvPr id="11" name="Rectangle 10"/>
          <p:cNvSpPr/>
          <p:nvPr/>
        </p:nvSpPr>
        <p:spPr>
          <a:xfrm>
            <a:off x="4253058" y="-12781"/>
            <a:ext cx="1934976" cy="2154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latin typeface="Arial Narrow" panose="020B0606020202030204" pitchFamily="34" charset="0"/>
            </a:endParaRPr>
          </a:p>
        </p:txBody>
      </p:sp>
      <p:sp>
        <p:nvSpPr>
          <p:cNvPr id="12" name="Rectangle 11"/>
          <p:cNvSpPr/>
          <p:nvPr/>
        </p:nvSpPr>
        <p:spPr>
          <a:xfrm>
            <a:off x="2281018" y="0"/>
            <a:ext cx="1728274" cy="230188"/>
          </a:xfrm>
          <a:prstGeom prst="rect">
            <a:avLst/>
          </a:prstGeom>
          <a:solidFill>
            <a:srgbClr val="217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latin typeface="Arial Narrow" panose="020B0606020202030204" pitchFamily="34" charset="0"/>
            </a:endParaRPr>
          </a:p>
        </p:txBody>
      </p:sp>
      <p:sp>
        <p:nvSpPr>
          <p:cNvPr id="13" name="Rectangle 12"/>
          <p:cNvSpPr/>
          <p:nvPr/>
        </p:nvSpPr>
        <p:spPr>
          <a:xfrm>
            <a:off x="9041098" y="6627812"/>
            <a:ext cx="2705424" cy="2301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latin typeface="Arial Narrow" panose="020B0606020202030204" pitchFamily="34" charset="0"/>
            </a:endParaRPr>
          </a:p>
        </p:txBody>
      </p:sp>
      <p:sp>
        <p:nvSpPr>
          <p:cNvPr id="14" name="Rectangle 13"/>
          <p:cNvSpPr/>
          <p:nvPr/>
        </p:nvSpPr>
        <p:spPr>
          <a:xfrm>
            <a:off x="8943485" y="365125"/>
            <a:ext cx="2803037" cy="3923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latin typeface="Arial Narrow" panose="020B0606020202030204" pitchFamily="34" charset="0"/>
              </a:rPr>
              <a:t>Gestion des offres</a:t>
            </a:r>
          </a:p>
          <a:p>
            <a:r>
              <a:rPr lang="fr-FR" sz="1600" b="1" dirty="0">
                <a:solidFill>
                  <a:schemeClr val="tx1"/>
                </a:solidFill>
                <a:latin typeface="Arial Narrow" panose="020B0606020202030204" pitchFamily="34" charset="0"/>
              </a:rPr>
              <a:t>et des demandes de </a:t>
            </a:r>
            <a:r>
              <a:rPr lang="fr-FR" sz="1600" b="1" dirty="0" smtClean="0">
                <a:solidFill>
                  <a:schemeClr val="tx1"/>
                </a:solidFill>
                <a:latin typeface="Arial Narrow" panose="020B0606020202030204" pitchFamily="34" charset="0"/>
              </a:rPr>
              <a:t>DPB</a:t>
            </a:r>
            <a:endParaRPr lang="fr-FR" sz="1600" b="1" dirty="0">
              <a:solidFill>
                <a:schemeClr val="tx1"/>
              </a:solidFill>
              <a:latin typeface="Arial Narrow" panose="020B0606020202030204" pitchFamily="34" charset="0"/>
            </a:endParaRPr>
          </a:p>
          <a:p>
            <a:endParaRPr lang="fr-FR" sz="1600" b="1" dirty="0">
              <a:solidFill>
                <a:schemeClr val="tx1"/>
              </a:solidFill>
              <a:latin typeface="Arial Narrow" panose="020B0606020202030204" pitchFamily="34" charset="0"/>
            </a:endParaRPr>
          </a:p>
          <a:p>
            <a:r>
              <a:rPr lang="fr-FR" sz="1100" dirty="0">
                <a:solidFill>
                  <a:schemeClr val="tx1"/>
                </a:solidFill>
                <a:latin typeface="Arial Narrow" panose="020B0606020202030204" pitchFamily="34" charset="0"/>
              </a:rPr>
              <a:t>La gestion des besoins et des offres de droits sera</a:t>
            </a:r>
          </a:p>
          <a:p>
            <a:r>
              <a:rPr lang="fr-FR" sz="1100" dirty="0">
                <a:solidFill>
                  <a:schemeClr val="tx1"/>
                </a:solidFill>
                <a:latin typeface="Arial Narrow" panose="020B0606020202030204" pitchFamily="34" charset="0"/>
              </a:rPr>
              <a:t>ajustée au niveau </a:t>
            </a:r>
            <a:r>
              <a:rPr lang="fr-FR" sz="1100" dirty="0" smtClean="0">
                <a:solidFill>
                  <a:schemeClr val="tx1"/>
                </a:solidFill>
                <a:latin typeface="Arial Narrow" panose="020B0606020202030204" pitchFamily="34" charset="0"/>
              </a:rPr>
              <a:t>départemental, sur la base d’un prévisionnel de montée en alpage transmis par les éleveurs,  </a:t>
            </a:r>
            <a:r>
              <a:rPr lang="fr-FR" sz="1100" dirty="0">
                <a:solidFill>
                  <a:schemeClr val="tx1"/>
                </a:solidFill>
                <a:latin typeface="Arial Narrow" panose="020B0606020202030204" pitchFamily="34" charset="0"/>
              </a:rPr>
              <a:t>pour </a:t>
            </a:r>
            <a:r>
              <a:rPr lang="fr-FR" sz="1100" dirty="0" smtClean="0">
                <a:solidFill>
                  <a:schemeClr val="tx1"/>
                </a:solidFill>
                <a:latin typeface="Arial Narrow" panose="020B0606020202030204" pitchFamily="34" charset="0"/>
              </a:rPr>
              <a:t>optimiser le traitement </a:t>
            </a:r>
            <a:r>
              <a:rPr lang="fr-FR" sz="1100" dirty="0">
                <a:solidFill>
                  <a:schemeClr val="tx1"/>
                </a:solidFill>
                <a:latin typeface="Arial Narrow" panose="020B0606020202030204" pitchFamily="34" charset="0"/>
              </a:rPr>
              <a:t>des droits entre le besoin des </a:t>
            </a:r>
            <a:r>
              <a:rPr lang="fr-FR" sz="1100" dirty="0" smtClean="0">
                <a:solidFill>
                  <a:schemeClr val="tx1"/>
                </a:solidFill>
                <a:latin typeface="Arial Narrow" panose="020B0606020202030204" pitchFamily="34" charset="0"/>
              </a:rPr>
              <a:t>nouveaux éleveurs, </a:t>
            </a:r>
            <a:r>
              <a:rPr lang="fr-FR" sz="1100" dirty="0">
                <a:solidFill>
                  <a:schemeClr val="tx1"/>
                </a:solidFill>
                <a:latin typeface="Arial Narrow" panose="020B0606020202030204" pitchFamily="34" charset="0"/>
              </a:rPr>
              <a:t>des exploitations </a:t>
            </a:r>
            <a:r>
              <a:rPr lang="fr-FR" sz="1100" dirty="0" smtClean="0">
                <a:solidFill>
                  <a:schemeClr val="tx1"/>
                </a:solidFill>
                <a:latin typeface="Arial Narrow" panose="020B0606020202030204" pitchFamily="34" charset="0"/>
              </a:rPr>
              <a:t>en croissance </a:t>
            </a:r>
            <a:r>
              <a:rPr lang="fr-FR" sz="1100" dirty="0">
                <a:solidFill>
                  <a:schemeClr val="tx1"/>
                </a:solidFill>
                <a:latin typeface="Arial Narrow" panose="020B0606020202030204" pitchFamily="34" charset="0"/>
              </a:rPr>
              <a:t>et les disponibilités des </a:t>
            </a:r>
            <a:r>
              <a:rPr lang="fr-FR" sz="1100" dirty="0" smtClean="0">
                <a:solidFill>
                  <a:schemeClr val="tx1"/>
                </a:solidFill>
                <a:latin typeface="Arial Narrow" panose="020B0606020202030204" pitchFamily="34" charset="0"/>
              </a:rPr>
              <a:t>agriculteurs sortants.</a:t>
            </a:r>
          </a:p>
          <a:p>
            <a:endParaRPr lang="fr-FR" sz="1100" dirty="0">
              <a:solidFill>
                <a:schemeClr val="tx1"/>
              </a:solidFill>
              <a:latin typeface="Arial Narrow" panose="020B0606020202030204" pitchFamily="34" charset="0"/>
            </a:endParaRPr>
          </a:p>
          <a:p>
            <a:r>
              <a:rPr lang="fr-FR" sz="1100" dirty="0">
                <a:solidFill>
                  <a:schemeClr val="tx1"/>
                </a:solidFill>
                <a:latin typeface="Arial Narrow" panose="020B0606020202030204" pitchFamily="34" charset="0"/>
              </a:rPr>
              <a:t>Le niveau départemental assurera le </a:t>
            </a:r>
            <a:r>
              <a:rPr lang="fr-FR" sz="1100" dirty="0" smtClean="0">
                <a:solidFill>
                  <a:schemeClr val="tx1"/>
                </a:solidFill>
                <a:latin typeface="Arial Narrow" panose="020B0606020202030204" pitchFamily="34" charset="0"/>
              </a:rPr>
              <a:t>fonctionnement de </a:t>
            </a:r>
            <a:r>
              <a:rPr lang="fr-FR" sz="1100" dirty="0">
                <a:solidFill>
                  <a:schemeClr val="tx1"/>
                </a:solidFill>
                <a:latin typeface="Arial Narrow" panose="020B0606020202030204" pitchFamily="34" charset="0"/>
              </a:rPr>
              <a:t>la bourse entre les différents </a:t>
            </a:r>
            <a:r>
              <a:rPr lang="fr-FR" sz="1100" dirty="0" smtClean="0">
                <a:solidFill>
                  <a:schemeClr val="tx1"/>
                </a:solidFill>
                <a:latin typeface="Arial Narrow" panose="020B0606020202030204" pitchFamily="34" charset="0"/>
              </a:rPr>
              <a:t>services techniques (SEA73, </a:t>
            </a:r>
            <a:r>
              <a:rPr lang="fr-FR" sz="1100" dirty="0">
                <a:solidFill>
                  <a:schemeClr val="tx1"/>
                </a:solidFill>
                <a:latin typeface="Arial Narrow" panose="020B0606020202030204" pitchFamily="34" charset="0"/>
              </a:rPr>
              <a:t>DDT, Chambre d’agriculture</a:t>
            </a:r>
            <a:r>
              <a:rPr lang="fr-FR" sz="1100" dirty="0" smtClean="0">
                <a:solidFill>
                  <a:schemeClr val="tx1"/>
                </a:solidFill>
                <a:latin typeface="Arial Narrow" panose="020B0606020202030204" pitchFamily="34" charset="0"/>
              </a:rPr>
              <a:t>).</a:t>
            </a:r>
          </a:p>
          <a:p>
            <a:r>
              <a:rPr lang="fr-FR" sz="1100" dirty="0" smtClean="0">
                <a:solidFill>
                  <a:schemeClr val="tx1"/>
                </a:solidFill>
                <a:latin typeface="Arial Narrow" panose="020B0606020202030204" pitchFamily="34" charset="0"/>
              </a:rPr>
              <a:t>Un </a:t>
            </a:r>
            <a:r>
              <a:rPr lang="fr-FR" sz="1100" dirty="0">
                <a:solidFill>
                  <a:schemeClr val="tx1"/>
                </a:solidFill>
                <a:latin typeface="Arial Narrow" panose="020B0606020202030204" pitchFamily="34" charset="0"/>
              </a:rPr>
              <a:t>comité départemental, représentant</a:t>
            </a:r>
          </a:p>
          <a:p>
            <a:r>
              <a:rPr lang="fr-FR" sz="1100" dirty="0">
                <a:solidFill>
                  <a:schemeClr val="tx1"/>
                </a:solidFill>
                <a:latin typeface="Arial Narrow" panose="020B0606020202030204" pitchFamily="34" charset="0"/>
              </a:rPr>
              <a:t>l’ensemble des partenaires, sera chargé du suivi</a:t>
            </a:r>
          </a:p>
          <a:p>
            <a:r>
              <a:rPr lang="fr-FR" sz="1100" dirty="0">
                <a:solidFill>
                  <a:schemeClr val="tx1"/>
                </a:solidFill>
                <a:latin typeface="Arial Narrow" panose="020B0606020202030204" pitchFamily="34" charset="0"/>
              </a:rPr>
              <a:t>et de l’évaluation de l’opération.</a:t>
            </a:r>
          </a:p>
        </p:txBody>
      </p:sp>
      <p:sp>
        <p:nvSpPr>
          <p:cNvPr id="15" name="Rectangle 14"/>
          <p:cNvSpPr/>
          <p:nvPr/>
        </p:nvSpPr>
        <p:spPr>
          <a:xfrm>
            <a:off x="453994" y="2291627"/>
            <a:ext cx="2052270" cy="3424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smtClean="0">
                <a:solidFill>
                  <a:schemeClr val="tx1"/>
                </a:solidFill>
                <a:latin typeface="Arial Narrow" panose="020B0606020202030204" pitchFamily="34" charset="0"/>
              </a:rPr>
              <a:t>Contexte</a:t>
            </a:r>
          </a:p>
          <a:p>
            <a:endParaRPr lang="fr-FR" sz="1100" b="1" dirty="0">
              <a:solidFill>
                <a:schemeClr val="tx1"/>
              </a:solidFill>
              <a:latin typeface="Arial Narrow" panose="020B0606020202030204" pitchFamily="34" charset="0"/>
            </a:endParaRPr>
          </a:p>
          <a:p>
            <a:r>
              <a:rPr lang="fr-FR" sz="1100" dirty="0">
                <a:solidFill>
                  <a:schemeClr val="tx1"/>
                </a:solidFill>
                <a:latin typeface="Arial Narrow" panose="020B0606020202030204" pitchFamily="34" charset="0"/>
              </a:rPr>
              <a:t>La nouvelle programmation de</a:t>
            </a:r>
          </a:p>
          <a:p>
            <a:r>
              <a:rPr lang="fr-FR" sz="1100" dirty="0">
                <a:solidFill>
                  <a:schemeClr val="tx1"/>
                </a:solidFill>
                <a:latin typeface="Arial Narrow" panose="020B0606020202030204" pitchFamily="34" charset="0"/>
              </a:rPr>
              <a:t>la PAC 2015-2020 a modifié</a:t>
            </a:r>
          </a:p>
          <a:p>
            <a:r>
              <a:rPr lang="fr-FR" sz="1100" dirty="0">
                <a:solidFill>
                  <a:schemeClr val="tx1"/>
                </a:solidFill>
                <a:latin typeface="Arial Narrow" panose="020B0606020202030204" pitchFamily="34" charset="0"/>
              </a:rPr>
              <a:t>l’attribution des soutiens des</a:t>
            </a:r>
          </a:p>
          <a:p>
            <a:r>
              <a:rPr lang="fr-FR" sz="1100" dirty="0">
                <a:solidFill>
                  <a:schemeClr val="tx1"/>
                </a:solidFill>
                <a:latin typeface="Arial Narrow" panose="020B0606020202030204" pitchFamily="34" charset="0"/>
              </a:rPr>
              <a:t>aides. La reconnaissance des</a:t>
            </a:r>
          </a:p>
          <a:p>
            <a:r>
              <a:rPr lang="fr-FR" sz="1100" dirty="0">
                <a:solidFill>
                  <a:schemeClr val="tx1"/>
                </a:solidFill>
                <a:latin typeface="Arial Narrow" panose="020B0606020202030204" pitchFamily="34" charset="0"/>
              </a:rPr>
              <a:t>surfaces peu productives permet,</a:t>
            </a:r>
          </a:p>
          <a:p>
            <a:r>
              <a:rPr lang="fr-FR" sz="1100" dirty="0">
                <a:solidFill>
                  <a:schemeClr val="tx1"/>
                </a:solidFill>
                <a:latin typeface="Arial Narrow" panose="020B0606020202030204" pitchFamily="34" charset="0"/>
              </a:rPr>
              <a:t>dès l’année 2015, de créer des</a:t>
            </a:r>
          </a:p>
          <a:p>
            <a:r>
              <a:rPr lang="fr-FR" sz="1100" dirty="0">
                <a:solidFill>
                  <a:schemeClr val="tx1"/>
                </a:solidFill>
                <a:latin typeface="Arial Narrow" panose="020B0606020202030204" pitchFamily="34" charset="0"/>
              </a:rPr>
              <a:t>DPB (droit a paiement de base)</a:t>
            </a:r>
          </a:p>
          <a:p>
            <a:r>
              <a:rPr lang="fr-FR" sz="1100" dirty="0">
                <a:solidFill>
                  <a:schemeClr val="tx1"/>
                </a:solidFill>
                <a:latin typeface="Arial Narrow" panose="020B0606020202030204" pitchFamily="34" charset="0"/>
              </a:rPr>
              <a:t>sur les territoires pastoraux.</a:t>
            </a:r>
          </a:p>
          <a:p>
            <a:r>
              <a:rPr lang="fr-FR" sz="1100" dirty="0">
                <a:solidFill>
                  <a:schemeClr val="tx1"/>
                </a:solidFill>
                <a:latin typeface="Arial Narrow" panose="020B0606020202030204" pitchFamily="34" charset="0"/>
              </a:rPr>
              <a:t>Le détenteur de ces droits est</a:t>
            </a:r>
          </a:p>
          <a:p>
            <a:r>
              <a:rPr lang="fr-FR" sz="1100" dirty="0" smtClean="0">
                <a:solidFill>
                  <a:schemeClr val="tx1"/>
                </a:solidFill>
                <a:latin typeface="Arial Narrow" panose="020B0606020202030204" pitchFamily="34" charset="0"/>
              </a:rPr>
              <a:t>l’exploitant agricole.</a:t>
            </a:r>
          </a:p>
          <a:p>
            <a:endParaRPr lang="fr-FR" sz="1100" dirty="0">
              <a:solidFill>
                <a:schemeClr val="tx1"/>
              </a:solidFill>
              <a:latin typeface="Arial Narrow" panose="020B0606020202030204" pitchFamily="34" charset="0"/>
            </a:endParaRPr>
          </a:p>
          <a:p>
            <a:r>
              <a:rPr lang="fr-FR" sz="1100" dirty="0">
                <a:solidFill>
                  <a:schemeClr val="tx1"/>
                </a:solidFill>
                <a:latin typeface="Arial Narrow" panose="020B0606020202030204" pitchFamily="34" charset="0"/>
              </a:rPr>
              <a:t>La gestion du mouvement des</a:t>
            </a:r>
          </a:p>
          <a:p>
            <a:r>
              <a:rPr lang="fr-FR" sz="1100" dirty="0">
                <a:solidFill>
                  <a:schemeClr val="tx1"/>
                </a:solidFill>
                <a:latin typeface="Arial Narrow" panose="020B0606020202030204" pitchFamily="34" charset="0"/>
              </a:rPr>
              <a:t>effectifs devra être accompagnée</a:t>
            </a:r>
          </a:p>
          <a:p>
            <a:r>
              <a:rPr lang="fr-FR" sz="1100" dirty="0">
                <a:solidFill>
                  <a:schemeClr val="tx1"/>
                </a:solidFill>
                <a:latin typeface="Arial Narrow" panose="020B0606020202030204" pitchFamily="34" charset="0"/>
              </a:rPr>
              <a:t>par le traitement des </a:t>
            </a:r>
            <a:r>
              <a:rPr lang="fr-FR" sz="1100" dirty="0" smtClean="0">
                <a:solidFill>
                  <a:schemeClr val="tx1"/>
                </a:solidFill>
                <a:latin typeface="Arial Narrow" panose="020B0606020202030204" pitchFamily="34" charset="0"/>
              </a:rPr>
              <a:t>transferts </a:t>
            </a:r>
            <a:r>
              <a:rPr lang="fr-FR" sz="1100" dirty="0">
                <a:solidFill>
                  <a:schemeClr val="tx1"/>
                </a:solidFill>
                <a:latin typeface="Arial Narrow" panose="020B0606020202030204" pitchFamily="34" charset="0"/>
              </a:rPr>
              <a:t>des</a:t>
            </a:r>
          </a:p>
          <a:p>
            <a:r>
              <a:rPr lang="fr-FR" sz="1100" dirty="0">
                <a:solidFill>
                  <a:schemeClr val="tx1"/>
                </a:solidFill>
                <a:latin typeface="Arial Narrow" panose="020B0606020202030204" pitchFamily="34" charset="0"/>
              </a:rPr>
              <a:t>DPB, pour conserver l’activation</a:t>
            </a:r>
          </a:p>
          <a:p>
            <a:r>
              <a:rPr lang="fr-FR" sz="1100" dirty="0">
                <a:solidFill>
                  <a:schemeClr val="tx1"/>
                </a:solidFill>
                <a:latin typeface="Arial Narrow" panose="020B0606020202030204" pitchFamily="34" charset="0"/>
              </a:rPr>
              <a:t>des droits </a:t>
            </a:r>
            <a:r>
              <a:rPr lang="fr-FR" sz="1100" dirty="0" smtClean="0">
                <a:solidFill>
                  <a:schemeClr val="tx1"/>
                </a:solidFill>
                <a:latin typeface="Arial Narrow" panose="020B0606020202030204" pitchFamily="34" charset="0"/>
              </a:rPr>
              <a:t>sur les alpages </a:t>
            </a:r>
            <a:r>
              <a:rPr lang="fr-FR" sz="1100" dirty="0">
                <a:solidFill>
                  <a:schemeClr val="tx1"/>
                </a:solidFill>
                <a:latin typeface="Arial Narrow" panose="020B0606020202030204" pitchFamily="34" charset="0"/>
              </a:rPr>
              <a:t>d’une part</a:t>
            </a:r>
          </a:p>
          <a:p>
            <a:r>
              <a:rPr lang="fr-FR" sz="1100" dirty="0">
                <a:solidFill>
                  <a:schemeClr val="tx1"/>
                </a:solidFill>
                <a:latin typeface="Arial Narrow" panose="020B0606020202030204" pitchFamily="34" charset="0"/>
              </a:rPr>
              <a:t>et pour </a:t>
            </a:r>
            <a:r>
              <a:rPr lang="fr-FR" sz="1100" dirty="0" smtClean="0">
                <a:solidFill>
                  <a:schemeClr val="tx1"/>
                </a:solidFill>
                <a:latin typeface="Arial Narrow" panose="020B0606020202030204" pitchFamily="34" charset="0"/>
              </a:rPr>
              <a:t>veiller à la dynamique pour une bonne gestion des surfaces collectives </a:t>
            </a:r>
            <a:r>
              <a:rPr lang="fr-FR" sz="1100" dirty="0">
                <a:solidFill>
                  <a:schemeClr val="tx1"/>
                </a:solidFill>
                <a:latin typeface="Arial Narrow" panose="020B0606020202030204" pitchFamily="34" charset="0"/>
              </a:rPr>
              <a:t>d’autre part.</a:t>
            </a:r>
          </a:p>
        </p:txBody>
      </p:sp>
      <p:sp>
        <p:nvSpPr>
          <p:cNvPr id="18" name="Rectangle 17"/>
          <p:cNvSpPr/>
          <p:nvPr/>
        </p:nvSpPr>
        <p:spPr>
          <a:xfrm>
            <a:off x="2238815" y="2252634"/>
            <a:ext cx="2014243" cy="3886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chemeClr val="tx1"/>
                </a:solidFill>
                <a:latin typeface="Arial Narrow" panose="020B0606020202030204" pitchFamily="34" charset="0"/>
              </a:rPr>
              <a:t>Cadre </a:t>
            </a:r>
            <a:r>
              <a:rPr lang="fr-FR" sz="1100" b="1" dirty="0" smtClean="0">
                <a:solidFill>
                  <a:schemeClr val="tx1"/>
                </a:solidFill>
                <a:latin typeface="Arial Narrow" panose="020B0606020202030204" pitchFamily="34" charset="0"/>
              </a:rPr>
              <a:t>partenarial</a:t>
            </a:r>
          </a:p>
          <a:p>
            <a:endParaRPr lang="fr-FR" sz="1100" b="1" dirty="0">
              <a:solidFill>
                <a:schemeClr val="tx1"/>
              </a:solidFill>
              <a:latin typeface="Arial Narrow" panose="020B0606020202030204" pitchFamily="34" charset="0"/>
            </a:endParaRPr>
          </a:p>
          <a:p>
            <a:r>
              <a:rPr lang="fr-FR" sz="1100" dirty="0">
                <a:solidFill>
                  <a:schemeClr val="tx1"/>
                </a:solidFill>
                <a:latin typeface="Arial Narrow" panose="020B0606020202030204" pitchFamily="34" charset="0"/>
              </a:rPr>
              <a:t>Les partenaires techniques ont</a:t>
            </a:r>
          </a:p>
          <a:p>
            <a:r>
              <a:rPr lang="fr-FR" sz="1100" dirty="0">
                <a:solidFill>
                  <a:schemeClr val="tx1"/>
                </a:solidFill>
                <a:latin typeface="Arial Narrow" panose="020B0606020202030204" pitchFamily="34" charset="0"/>
              </a:rPr>
              <a:t>pour mission d’accompagner les</a:t>
            </a:r>
          </a:p>
          <a:p>
            <a:r>
              <a:rPr lang="fr-FR" sz="1100" dirty="0">
                <a:solidFill>
                  <a:schemeClr val="tx1"/>
                </a:solidFill>
                <a:latin typeface="Arial Narrow" panose="020B0606020202030204" pitchFamily="34" charset="0"/>
              </a:rPr>
              <a:t>signataires de la charte.</a:t>
            </a:r>
          </a:p>
          <a:p>
            <a:r>
              <a:rPr lang="fr-FR" sz="1100" dirty="0">
                <a:solidFill>
                  <a:schemeClr val="tx1"/>
                </a:solidFill>
                <a:latin typeface="Arial Narrow" panose="020B0606020202030204" pitchFamily="34" charset="0"/>
              </a:rPr>
              <a:t>En plus de la promotion de cette</a:t>
            </a:r>
          </a:p>
          <a:p>
            <a:r>
              <a:rPr lang="fr-FR" sz="1100" dirty="0">
                <a:solidFill>
                  <a:schemeClr val="tx1"/>
                </a:solidFill>
                <a:latin typeface="Arial Narrow" panose="020B0606020202030204" pitchFamily="34" charset="0"/>
              </a:rPr>
              <a:t>dernière, ils s’engagent à faciliter</a:t>
            </a:r>
          </a:p>
          <a:p>
            <a:r>
              <a:rPr lang="fr-FR" sz="1100" dirty="0">
                <a:solidFill>
                  <a:schemeClr val="tx1"/>
                </a:solidFill>
                <a:latin typeface="Arial Narrow" panose="020B0606020202030204" pitchFamily="34" charset="0"/>
              </a:rPr>
              <a:t>la mise en </a:t>
            </a:r>
            <a:r>
              <a:rPr lang="fr-FR" sz="1100" dirty="0" smtClean="0">
                <a:solidFill>
                  <a:schemeClr val="tx1"/>
                </a:solidFill>
                <a:latin typeface="Arial Narrow" panose="020B0606020202030204" pitchFamily="34" charset="0"/>
              </a:rPr>
              <a:t>œuvre </a:t>
            </a:r>
            <a:r>
              <a:rPr lang="fr-FR" sz="1100" dirty="0">
                <a:solidFill>
                  <a:schemeClr val="tx1"/>
                </a:solidFill>
                <a:latin typeface="Arial Narrow" panose="020B0606020202030204" pitchFamily="34" charset="0"/>
              </a:rPr>
              <a:t>de ses objectifs</a:t>
            </a:r>
          </a:p>
          <a:p>
            <a:r>
              <a:rPr lang="fr-FR" sz="1100" dirty="0">
                <a:solidFill>
                  <a:schemeClr val="tx1"/>
                </a:solidFill>
                <a:latin typeface="Arial Narrow" panose="020B0606020202030204" pitchFamily="34" charset="0"/>
              </a:rPr>
              <a:t>par la création d’un comité </a:t>
            </a:r>
            <a:r>
              <a:rPr lang="fr-FR" sz="1100" dirty="0" smtClean="0">
                <a:solidFill>
                  <a:schemeClr val="tx1"/>
                </a:solidFill>
                <a:latin typeface="Arial Narrow" panose="020B0606020202030204" pitchFamily="34" charset="0"/>
              </a:rPr>
              <a:t>départemental de </a:t>
            </a:r>
            <a:r>
              <a:rPr lang="fr-FR" sz="1100" dirty="0">
                <a:solidFill>
                  <a:schemeClr val="tx1"/>
                </a:solidFill>
                <a:latin typeface="Arial Narrow" panose="020B0606020202030204" pitchFamily="34" charset="0"/>
              </a:rPr>
              <a:t>gestion des DPB </a:t>
            </a:r>
            <a:r>
              <a:rPr lang="fr-FR" sz="1100" dirty="0" smtClean="0">
                <a:solidFill>
                  <a:schemeClr val="tx1"/>
                </a:solidFill>
                <a:latin typeface="Arial Narrow" panose="020B0606020202030204" pitchFamily="34" charset="0"/>
              </a:rPr>
              <a:t>activés sur </a:t>
            </a:r>
            <a:r>
              <a:rPr lang="fr-FR" sz="1100" dirty="0">
                <a:solidFill>
                  <a:schemeClr val="tx1"/>
                </a:solidFill>
                <a:latin typeface="Arial Narrow" panose="020B0606020202030204" pitchFamily="34" charset="0"/>
              </a:rPr>
              <a:t>les surfaces pastorales</a:t>
            </a:r>
            <a:r>
              <a:rPr lang="fr-FR" sz="1100" dirty="0" smtClean="0">
                <a:solidFill>
                  <a:schemeClr val="tx1"/>
                </a:solidFill>
                <a:latin typeface="Arial Narrow" panose="020B0606020202030204" pitchFamily="34" charset="0"/>
              </a:rPr>
              <a:t>.</a:t>
            </a:r>
          </a:p>
          <a:p>
            <a:endParaRPr lang="fr-FR" sz="1100" dirty="0">
              <a:solidFill>
                <a:schemeClr val="tx1"/>
              </a:solidFill>
              <a:latin typeface="Arial Narrow" panose="020B0606020202030204" pitchFamily="34" charset="0"/>
            </a:endParaRPr>
          </a:p>
          <a:p>
            <a:pPr algn="ctr">
              <a:spcBef>
                <a:spcPts val="600"/>
              </a:spcBef>
            </a:pPr>
            <a:r>
              <a:rPr lang="fr-FR" sz="1200" dirty="0">
                <a:solidFill>
                  <a:schemeClr val="tx1"/>
                </a:solidFill>
                <a:latin typeface="Arial Narrow" panose="020B0606020202030204" pitchFamily="34" charset="0"/>
              </a:rPr>
              <a:t>Les partenaires :</a:t>
            </a:r>
          </a:p>
          <a:p>
            <a:pPr algn="ctr">
              <a:spcBef>
                <a:spcPts val="600"/>
              </a:spcBef>
            </a:pPr>
            <a:r>
              <a:rPr lang="fr-FR" sz="1200" b="1" dirty="0">
                <a:solidFill>
                  <a:schemeClr val="tx1"/>
                </a:solidFill>
                <a:latin typeface="Arial Narrow" panose="020B0606020202030204" pitchFamily="34" charset="0"/>
              </a:rPr>
              <a:t>L’État, représenté par la</a:t>
            </a:r>
          </a:p>
          <a:p>
            <a:pPr algn="ctr">
              <a:spcBef>
                <a:spcPts val="600"/>
              </a:spcBef>
            </a:pPr>
            <a:r>
              <a:rPr lang="fr-FR" sz="1200" b="1" dirty="0">
                <a:solidFill>
                  <a:schemeClr val="tx1"/>
                </a:solidFill>
                <a:latin typeface="Arial Narrow" panose="020B0606020202030204" pitchFamily="34" charset="0"/>
              </a:rPr>
              <a:t>Direction Départementale</a:t>
            </a:r>
          </a:p>
          <a:p>
            <a:pPr algn="ctr">
              <a:spcBef>
                <a:spcPts val="600"/>
              </a:spcBef>
            </a:pPr>
            <a:r>
              <a:rPr lang="fr-FR" sz="1200" b="1" dirty="0">
                <a:solidFill>
                  <a:schemeClr val="tx1"/>
                </a:solidFill>
                <a:latin typeface="Arial Narrow" panose="020B0606020202030204" pitchFamily="34" charset="0"/>
              </a:rPr>
              <a:t>des </a:t>
            </a:r>
            <a:r>
              <a:rPr lang="fr-FR" sz="1200" b="1" dirty="0" smtClean="0">
                <a:solidFill>
                  <a:schemeClr val="tx1"/>
                </a:solidFill>
                <a:latin typeface="Arial Narrow" panose="020B0606020202030204" pitchFamily="34" charset="0"/>
              </a:rPr>
              <a:t>Territoires,</a:t>
            </a:r>
            <a:endParaRPr lang="fr-FR" sz="1200" b="1" dirty="0">
              <a:solidFill>
                <a:schemeClr val="tx1"/>
              </a:solidFill>
              <a:latin typeface="Arial Narrow" panose="020B0606020202030204" pitchFamily="34" charset="0"/>
            </a:endParaRPr>
          </a:p>
          <a:p>
            <a:pPr algn="ctr">
              <a:spcBef>
                <a:spcPts val="600"/>
              </a:spcBef>
            </a:pPr>
            <a:r>
              <a:rPr lang="fr-FR" sz="1200" b="1" dirty="0">
                <a:solidFill>
                  <a:schemeClr val="tx1"/>
                </a:solidFill>
                <a:latin typeface="Arial Narrow" panose="020B0606020202030204" pitchFamily="34" charset="0"/>
              </a:rPr>
              <a:t>La Chambre </a:t>
            </a:r>
            <a:r>
              <a:rPr lang="fr-FR" sz="1200" b="1" dirty="0" smtClean="0">
                <a:solidFill>
                  <a:schemeClr val="tx1"/>
                </a:solidFill>
                <a:latin typeface="Arial Narrow" panose="020B0606020202030204" pitchFamily="34" charset="0"/>
              </a:rPr>
              <a:t>d’agriculture Savoie Mont-Blanc,</a:t>
            </a:r>
            <a:endParaRPr lang="fr-FR" sz="1200" b="1" dirty="0">
              <a:solidFill>
                <a:schemeClr val="tx1"/>
              </a:solidFill>
              <a:latin typeface="Arial Narrow" panose="020B0606020202030204" pitchFamily="34" charset="0"/>
            </a:endParaRPr>
          </a:p>
          <a:p>
            <a:pPr algn="ctr">
              <a:spcBef>
                <a:spcPts val="600"/>
              </a:spcBef>
            </a:pPr>
            <a:r>
              <a:rPr lang="fr-FR" sz="1200" b="1" dirty="0" smtClean="0">
                <a:solidFill>
                  <a:schemeClr val="tx1"/>
                </a:solidFill>
                <a:latin typeface="Arial Narrow" panose="020B0606020202030204" pitchFamily="34" charset="0"/>
              </a:rPr>
              <a:t>La société d’économie alpestre.</a:t>
            </a:r>
            <a:endParaRPr lang="fr-FR" sz="1200" b="1" dirty="0">
              <a:solidFill>
                <a:schemeClr val="tx1"/>
              </a:solidFill>
              <a:latin typeface="Arial Narrow" panose="020B0606020202030204" pitchFamily="34" charset="0"/>
            </a:endParaRPr>
          </a:p>
        </p:txBody>
      </p:sp>
      <p:sp>
        <p:nvSpPr>
          <p:cNvPr id="19" name="Rectangle 18"/>
          <p:cNvSpPr/>
          <p:nvPr/>
        </p:nvSpPr>
        <p:spPr>
          <a:xfrm>
            <a:off x="4195060" y="2210677"/>
            <a:ext cx="2133309" cy="4155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chemeClr val="tx1"/>
                </a:solidFill>
                <a:latin typeface="Arial Narrow" panose="020B0606020202030204" pitchFamily="34" charset="0"/>
              </a:rPr>
              <a:t>Définition des DPB </a:t>
            </a:r>
            <a:r>
              <a:rPr lang="fr-FR" sz="1100" b="1" dirty="0" smtClean="0">
                <a:solidFill>
                  <a:schemeClr val="tx1"/>
                </a:solidFill>
                <a:latin typeface="Arial Narrow" panose="020B0606020202030204" pitchFamily="34" charset="0"/>
              </a:rPr>
              <a:t>:</a:t>
            </a:r>
          </a:p>
          <a:p>
            <a:endParaRPr lang="fr-FR" sz="1100" b="1" dirty="0" smtClean="0">
              <a:solidFill>
                <a:schemeClr val="tx1"/>
              </a:solidFill>
              <a:latin typeface="Arial Narrow" panose="020B0606020202030204" pitchFamily="34" charset="0"/>
            </a:endParaRPr>
          </a:p>
          <a:p>
            <a:r>
              <a:rPr lang="fr-FR" sz="1100" dirty="0" smtClean="0">
                <a:solidFill>
                  <a:schemeClr val="tx1"/>
                </a:solidFill>
                <a:latin typeface="Arial Narrow" panose="020B0606020202030204" pitchFamily="34" charset="0"/>
              </a:rPr>
              <a:t>Droit </a:t>
            </a:r>
            <a:r>
              <a:rPr lang="fr-FR" sz="1100" dirty="0">
                <a:solidFill>
                  <a:schemeClr val="tx1"/>
                </a:solidFill>
                <a:latin typeface="Arial Narrow" panose="020B0606020202030204" pitchFamily="34" charset="0"/>
              </a:rPr>
              <a:t>à paiement de base, aide</a:t>
            </a:r>
          </a:p>
          <a:p>
            <a:r>
              <a:rPr lang="fr-FR" sz="1100" dirty="0">
                <a:solidFill>
                  <a:schemeClr val="tx1"/>
                </a:solidFill>
                <a:latin typeface="Arial Narrow" panose="020B0606020202030204" pitchFamily="34" charset="0"/>
              </a:rPr>
              <a:t>découplée remplaçant les </a:t>
            </a:r>
            <a:r>
              <a:rPr lang="fr-FR" sz="1100" dirty="0" smtClean="0">
                <a:solidFill>
                  <a:schemeClr val="tx1"/>
                </a:solidFill>
                <a:latin typeface="Arial Narrow" panose="020B0606020202030204" pitchFamily="34" charset="0"/>
              </a:rPr>
              <a:t>DPU, dont les surfaces pastorales sont désormais dotées, sur la base du prorata </a:t>
            </a:r>
            <a:r>
              <a:rPr lang="fr-FR" sz="1100" dirty="0" err="1" smtClean="0">
                <a:solidFill>
                  <a:schemeClr val="tx1"/>
                </a:solidFill>
                <a:latin typeface="Arial Narrow" panose="020B0606020202030204" pitchFamily="34" charset="0"/>
              </a:rPr>
              <a:t>temporis</a:t>
            </a:r>
            <a:r>
              <a:rPr lang="fr-FR" sz="1100" dirty="0" smtClean="0">
                <a:solidFill>
                  <a:schemeClr val="tx1"/>
                </a:solidFill>
                <a:latin typeface="Arial Narrow" panose="020B0606020202030204" pitchFamily="34" charset="0"/>
              </a:rPr>
              <a:t> des animaux </a:t>
            </a:r>
            <a:r>
              <a:rPr lang="fr-FR" sz="1100" dirty="0" err="1" smtClean="0">
                <a:solidFill>
                  <a:schemeClr val="tx1"/>
                </a:solidFill>
                <a:latin typeface="Arial Narrow" panose="020B0606020202030204" pitchFamily="34" charset="0"/>
              </a:rPr>
              <a:t>emmontagnés</a:t>
            </a:r>
            <a:r>
              <a:rPr lang="fr-FR" sz="1100" dirty="0" smtClean="0">
                <a:solidFill>
                  <a:schemeClr val="tx1"/>
                </a:solidFill>
                <a:latin typeface="Arial Narrow" panose="020B0606020202030204" pitchFamily="34" charset="0"/>
              </a:rPr>
              <a:t>.</a:t>
            </a:r>
            <a:endParaRPr lang="fr-FR" sz="1100" dirty="0">
              <a:solidFill>
                <a:schemeClr val="tx1"/>
              </a:solidFill>
              <a:latin typeface="Arial Narrow" panose="020B0606020202030204" pitchFamily="34" charset="0"/>
            </a:endParaRPr>
          </a:p>
          <a:p>
            <a:r>
              <a:rPr lang="fr-FR" sz="1100" dirty="0" smtClean="0">
                <a:solidFill>
                  <a:schemeClr val="tx1"/>
                </a:solidFill>
                <a:latin typeface="Arial Narrow" panose="020B0606020202030204" pitchFamily="34" charset="0"/>
              </a:rPr>
              <a:t>Les </a:t>
            </a:r>
            <a:r>
              <a:rPr lang="fr-FR" sz="1100" dirty="0">
                <a:solidFill>
                  <a:schemeClr val="tx1"/>
                </a:solidFill>
                <a:latin typeface="Arial Narrow" panose="020B0606020202030204" pitchFamily="34" charset="0"/>
              </a:rPr>
              <a:t>DPB ne sont </a:t>
            </a:r>
            <a:r>
              <a:rPr lang="fr-FR" sz="1100" dirty="0" smtClean="0">
                <a:solidFill>
                  <a:schemeClr val="tx1"/>
                </a:solidFill>
                <a:latin typeface="Arial Narrow" panose="020B0606020202030204" pitchFamily="34" charset="0"/>
              </a:rPr>
              <a:t>pas attachés à l’alpage</a:t>
            </a:r>
            <a:r>
              <a:rPr lang="fr-FR" sz="1100" dirty="0">
                <a:solidFill>
                  <a:schemeClr val="tx1"/>
                </a:solidFill>
                <a:latin typeface="Arial Narrow" panose="020B0606020202030204" pitchFamily="34" charset="0"/>
              </a:rPr>
              <a:t> </a:t>
            </a:r>
            <a:r>
              <a:rPr lang="fr-FR" sz="1100" dirty="0" smtClean="0">
                <a:solidFill>
                  <a:schemeClr val="tx1"/>
                </a:solidFill>
                <a:latin typeface="Arial Narrow" panose="020B0606020202030204" pitchFamily="34" charset="0"/>
              </a:rPr>
              <a:t>et peuvent être activés ailleurs.</a:t>
            </a:r>
          </a:p>
          <a:p>
            <a:r>
              <a:rPr lang="fr-FR" sz="1100" dirty="0" smtClean="0">
                <a:solidFill>
                  <a:schemeClr val="tx1"/>
                </a:solidFill>
                <a:latin typeface="Arial Narrow" panose="020B0606020202030204" pitchFamily="34" charset="0"/>
              </a:rPr>
              <a:t>Les </a:t>
            </a:r>
            <a:r>
              <a:rPr lang="fr-FR" sz="1100" dirty="0">
                <a:solidFill>
                  <a:schemeClr val="tx1"/>
                </a:solidFill>
                <a:latin typeface="Arial Narrow" panose="020B0606020202030204" pitchFamily="34" charset="0"/>
              </a:rPr>
              <a:t>DPB peuvent se transférer</a:t>
            </a:r>
          </a:p>
          <a:p>
            <a:r>
              <a:rPr lang="fr-FR" sz="1100" dirty="0" smtClean="0">
                <a:solidFill>
                  <a:schemeClr val="tx1"/>
                </a:solidFill>
                <a:latin typeface="Arial Narrow" panose="020B0606020202030204" pitchFamily="34" charset="0"/>
              </a:rPr>
              <a:t>entre agriculteurs par une clause établie </a:t>
            </a:r>
            <a:r>
              <a:rPr lang="fr-FR" sz="1100" dirty="0">
                <a:solidFill>
                  <a:schemeClr val="tx1"/>
                </a:solidFill>
                <a:latin typeface="Arial Narrow" panose="020B0606020202030204" pitchFamily="34" charset="0"/>
              </a:rPr>
              <a:t>entre </a:t>
            </a:r>
            <a:r>
              <a:rPr lang="fr-FR" sz="1100" dirty="0" smtClean="0">
                <a:solidFill>
                  <a:schemeClr val="tx1"/>
                </a:solidFill>
                <a:latin typeface="Arial Narrow" panose="020B0606020202030204" pitchFamily="34" charset="0"/>
              </a:rPr>
              <a:t>le sortant </a:t>
            </a:r>
            <a:r>
              <a:rPr lang="fr-FR" sz="1100" dirty="0">
                <a:solidFill>
                  <a:schemeClr val="tx1"/>
                </a:solidFill>
                <a:latin typeface="Arial Narrow" panose="020B0606020202030204" pitchFamily="34" charset="0"/>
              </a:rPr>
              <a:t>et le repreneur.</a:t>
            </a:r>
          </a:p>
          <a:p>
            <a:r>
              <a:rPr lang="fr-FR" sz="1100" dirty="0" smtClean="0">
                <a:solidFill>
                  <a:schemeClr val="tx1"/>
                </a:solidFill>
                <a:latin typeface="Arial Narrow" panose="020B0606020202030204" pitchFamily="34" charset="0"/>
              </a:rPr>
              <a:t>Les </a:t>
            </a:r>
            <a:r>
              <a:rPr lang="fr-FR" sz="1100" dirty="0">
                <a:solidFill>
                  <a:schemeClr val="tx1"/>
                </a:solidFill>
                <a:latin typeface="Arial Narrow" panose="020B0606020202030204" pitchFamily="34" charset="0"/>
              </a:rPr>
              <a:t>transferts peuvent s’effectuer</a:t>
            </a:r>
          </a:p>
          <a:p>
            <a:r>
              <a:rPr lang="fr-FR" sz="1100" dirty="0">
                <a:solidFill>
                  <a:schemeClr val="tx1"/>
                </a:solidFill>
                <a:latin typeface="Arial Narrow" panose="020B0606020202030204" pitchFamily="34" charset="0"/>
              </a:rPr>
              <a:t>également dans le cadre d’un</a:t>
            </a:r>
          </a:p>
          <a:p>
            <a:r>
              <a:rPr lang="fr-FR" sz="1100" dirty="0">
                <a:solidFill>
                  <a:schemeClr val="tx1"/>
                </a:solidFill>
                <a:latin typeface="Arial Narrow" panose="020B0606020202030204" pitchFamily="34" charset="0"/>
              </a:rPr>
              <a:t>changement d’utilisateur des</a:t>
            </a:r>
          </a:p>
          <a:p>
            <a:r>
              <a:rPr lang="fr-FR" sz="1100" dirty="0">
                <a:solidFill>
                  <a:schemeClr val="tx1"/>
                </a:solidFill>
                <a:latin typeface="Arial Narrow" panose="020B0606020202030204" pitchFamily="34" charset="0"/>
              </a:rPr>
              <a:t>surfaces au sein </a:t>
            </a:r>
            <a:r>
              <a:rPr lang="fr-FR" sz="1100" dirty="0" smtClean="0">
                <a:solidFill>
                  <a:schemeClr val="tx1"/>
                </a:solidFill>
                <a:latin typeface="Arial Narrow" panose="020B0606020202030204" pitchFamily="34" charset="0"/>
              </a:rPr>
              <a:t>d’un même alpage</a:t>
            </a:r>
            <a:endParaRPr lang="fr-FR" sz="1100" dirty="0">
              <a:solidFill>
                <a:schemeClr val="tx1"/>
              </a:solidFill>
              <a:latin typeface="Arial Narrow" panose="020B0606020202030204" pitchFamily="34" charset="0"/>
            </a:endParaRPr>
          </a:p>
          <a:p>
            <a:r>
              <a:rPr lang="fr-FR" sz="1100" dirty="0" smtClean="0">
                <a:solidFill>
                  <a:schemeClr val="tx1"/>
                </a:solidFill>
                <a:latin typeface="Arial Narrow" panose="020B0606020202030204" pitchFamily="34" charset="0"/>
              </a:rPr>
              <a:t>collectif  ou entre alpages (Clause </a:t>
            </a:r>
            <a:r>
              <a:rPr lang="fr-FR" sz="1100" dirty="0">
                <a:solidFill>
                  <a:schemeClr val="tx1"/>
                </a:solidFill>
                <a:latin typeface="Arial Narrow" panose="020B0606020202030204" pitchFamily="34" charset="0"/>
              </a:rPr>
              <a:t>C</a:t>
            </a:r>
            <a:r>
              <a:rPr lang="fr-FR" sz="1100" dirty="0" smtClean="0">
                <a:solidFill>
                  <a:schemeClr val="tx1"/>
                </a:solidFill>
                <a:latin typeface="Arial Narrow" panose="020B0606020202030204" pitchFamily="34" charset="0"/>
              </a:rPr>
              <a:t>).</a:t>
            </a:r>
          </a:p>
          <a:p>
            <a:endParaRPr lang="fr-FR" sz="600" dirty="0">
              <a:solidFill>
                <a:schemeClr val="tx1"/>
              </a:solidFill>
              <a:latin typeface="Arial Narrow" panose="020B0606020202030204" pitchFamily="34" charset="0"/>
            </a:endParaRPr>
          </a:p>
          <a:p>
            <a:r>
              <a:rPr lang="fr-FR" sz="1100" b="1" dirty="0" smtClean="0">
                <a:solidFill>
                  <a:schemeClr val="tx1"/>
                </a:solidFill>
                <a:latin typeface="Arial Narrow" panose="020B0606020202030204" pitchFamily="34" charset="0"/>
              </a:rPr>
              <a:t>Si les transferts ne sont pas réalisés en fonction des variations interannuelles de montées en alpage, les DPB non activés pendant 2 ans remontent à la réserve nationale.</a:t>
            </a:r>
            <a:endParaRPr lang="fr-FR" sz="1100" b="1" dirty="0">
              <a:solidFill>
                <a:schemeClr val="tx1"/>
              </a:solidFill>
              <a:latin typeface="Arial Narrow" panose="020B0606020202030204" pitchFamily="34" charset="0"/>
            </a:endParaRPr>
          </a:p>
        </p:txBody>
      </p:sp>
      <p:pic>
        <p:nvPicPr>
          <p:cNvPr id="20" name="Image 19"/>
          <p:cNvPicPr>
            <a:picLocks noChangeAspect="1"/>
          </p:cNvPicPr>
          <p:nvPr/>
        </p:nvPicPr>
        <p:blipFill rotWithShape="1">
          <a:blip r:embed="rId2" cstate="print">
            <a:extLst>
              <a:ext uri="{28A0092B-C50C-407E-A947-70E740481C1C}">
                <a14:useLocalDpi xmlns:a14="http://schemas.microsoft.com/office/drawing/2010/main" val="0"/>
              </a:ext>
            </a:extLst>
          </a:blip>
          <a:srcRect t="19338"/>
          <a:stretch/>
        </p:blipFill>
        <p:spPr>
          <a:xfrm>
            <a:off x="483724" y="324067"/>
            <a:ext cx="1555725" cy="1820884"/>
          </a:xfrm>
          <a:prstGeom prst="rect">
            <a:avLst/>
          </a:prstGeom>
        </p:spPr>
      </p:pic>
      <p:pic>
        <p:nvPicPr>
          <p:cNvPr id="22" name="Image 21"/>
          <p:cNvPicPr>
            <a:picLocks noChangeAspect="1"/>
          </p:cNvPicPr>
          <p:nvPr/>
        </p:nvPicPr>
        <p:blipFill rotWithShape="1">
          <a:blip r:embed="rId3">
            <a:extLst>
              <a:ext uri="{28A0092B-C50C-407E-A947-70E740481C1C}">
                <a14:useLocalDpi xmlns:a14="http://schemas.microsoft.com/office/drawing/2010/main" val="0"/>
              </a:ext>
            </a:extLst>
          </a:blip>
          <a:srcRect l="8350" t="33651" r="55581" b="9834"/>
          <a:stretch/>
        </p:blipFill>
        <p:spPr>
          <a:xfrm>
            <a:off x="2281018" y="324067"/>
            <a:ext cx="1728274" cy="1814097"/>
          </a:xfrm>
          <a:prstGeom prst="rect">
            <a:avLst/>
          </a:prstGeom>
        </p:spPr>
      </p:pic>
      <p:pic>
        <p:nvPicPr>
          <p:cNvPr id="23" name="Image 22"/>
          <p:cNvPicPr>
            <a:picLocks noChangeAspect="1"/>
          </p:cNvPicPr>
          <p:nvPr/>
        </p:nvPicPr>
        <p:blipFill>
          <a:blip r:embed="rId4" cstate="print">
            <a:lum bright="9000"/>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tretch>
            <a:fillRect/>
          </a:stretch>
        </p:blipFill>
        <p:spPr>
          <a:xfrm>
            <a:off x="9041098" y="4373231"/>
            <a:ext cx="2705424" cy="2140111"/>
          </a:xfrm>
          <a:prstGeom prst="rect">
            <a:avLst/>
          </a:prstGeom>
        </p:spPr>
      </p:pic>
      <p:pic>
        <p:nvPicPr>
          <p:cNvPr id="24" name="Imag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1801" y="4865162"/>
            <a:ext cx="2374574" cy="1681157"/>
          </a:xfrm>
          <a:prstGeom prst="rect">
            <a:avLst/>
          </a:prstGeom>
        </p:spPr>
      </p:pic>
      <p:pic>
        <p:nvPicPr>
          <p:cNvPr id="25" name="Imag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0861" y="317090"/>
            <a:ext cx="1937173" cy="1765496"/>
          </a:xfrm>
          <a:prstGeom prst="rect">
            <a:avLst/>
          </a:prstGeom>
        </p:spPr>
      </p:pic>
    </p:spTree>
    <p:extLst>
      <p:ext uri="{BB962C8B-B14F-4D97-AF65-F5344CB8AC3E}">
        <p14:creationId xmlns:p14="http://schemas.microsoft.com/office/powerpoint/2010/main" val="185054238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3A4473D2486D45A8E23D8E852515F3" ma:contentTypeVersion="0" ma:contentTypeDescription="Crée un document." ma:contentTypeScope="" ma:versionID="0808008c1179d292262410c31c5a5142">
  <xsd:schema xmlns:xsd="http://www.w3.org/2001/XMLSchema" xmlns:xs="http://www.w3.org/2001/XMLSchema" xmlns:p="http://schemas.microsoft.com/office/2006/metadata/properties" targetNamespace="http://schemas.microsoft.com/office/2006/metadata/properties" ma:root="true" ma:fieldsID="667d1529991b2195c997f3d6ee51b0b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7EB140-8C7D-4E95-ADBA-AFAE2597D55C}"/>
</file>

<file path=customXml/itemProps2.xml><?xml version="1.0" encoding="utf-8"?>
<ds:datastoreItem xmlns:ds="http://schemas.openxmlformats.org/officeDocument/2006/customXml" ds:itemID="{82213397-FBEA-4447-A087-CD57DC6EDDE0}"/>
</file>

<file path=customXml/itemProps3.xml><?xml version="1.0" encoding="utf-8"?>
<ds:datastoreItem xmlns:ds="http://schemas.openxmlformats.org/officeDocument/2006/customXml" ds:itemID="{364B955B-E997-40DC-B66F-F7C6DF3FFA7F}"/>
</file>

<file path=docProps/app.xml><?xml version="1.0" encoding="utf-8"?>
<Properties xmlns="http://schemas.openxmlformats.org/officeDocument/2006/extended-properties" xmlns:vt="http://schemas.openxmlformats.org/officeDocument/2006/docPropsVTypes">
  <TotalTime>1740</TotalTime>
  <Words>667</Words>
  <Application>Microsoft Office PowerPoint</Application>
  <PresentationFormat>Personnalisé</PresentationFormat>
  <Paragraphs>98</Paragraphs>
  <Slides>2</Slides>
  <Notes>0</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Thème Office</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Castex Anne</dc:creator>
  <cp:lastModifiedBy>Cyrielle Leroy</cp:lastModifiedBy>
  <cp:revision>32</cp:revision>
  <cp:lastPrinted>2016-12-21T17:31:47Z</cp:lastPrinted>
  <dcterms:created xsi:type="dcterms:W3CDTF">2016-12-20T14:32:56Z</dcterms:created>
  <dcterms:modified xsi:type="dcterms:W3CDTF">2017-03-03T08:03:22Z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0x0101008E3A4473D2486D45A8E23D8E852515F3</vt:lpwstr>
  </property>
  <property fmtid="{D5CDD505-2E9C-101B-9397-08002B2CF9AE}" pid="3" name="Order">
    <vt:r8>2465400</vt:r8>
  </property>
  <property fmtid="{D5CDD505-2E9C-101B-9397-08002B2CF9AE}" pid="4" name="TemplateUrl">
    <vt:lpwstr/>
  </property>
  <property fmtid="{D5CDD505-2E9C-101B-9397-08002B2CF9AE}" pid="5" name="ComplianceAssetId">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